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65" r:id="rId5"/>
    <p:sldId id="264" r:id="rId6"/>
    <p:sldId id="263" r:id="rId7"/>
    <p:sldId id="266" r:id="rId8"/>
    <p:sldId id="267" r:id="rId9"/>
    <p:sldId id="262" r:id="rId10"/>
    <p:sldId id="270" r:id="rId11"/>
    <p:sldId id="269" r:id="rId12"/>
    <p:sldId id="268" r:id="rId13"/>
    <p:sldId id="272" r:id="rId14"/>
    <p:sldId id="271" r:id="rId15"/>
    <p:sldId id="275" r:id="rId16"/>
    <p:sldId id="274" r:id="rId17"/>
    <p:sldId id="273" r:id="rId18"/>
    <p:sldId id="276" r:id="rId19"/>
    <p:sldId id="277" r:id="rId20"/>
    <p:sldId id="278" r:id="rId21"/>
    <p:sldId id="279" r:id="rId22"/>
    <p:sldId id="280" r:id="rId23"/>
    <p:sldId id="260" r:id="rId24"/>
    <p:sldId id="26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7" d="100"/>
          <a:sy n="97" d="100"/>
        </p:scale>
        <p:origin x="90"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AB591B-D7B2-4ACF-93F2-8795FDA58C93}" type="datetimeFigureOut">
              <a:rPr lang="en-AU" smtClean="0"/>
              <a:t>29/04/2024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67A89E2-AC52-4835-B768-3761E9094329}" type="slidenum">
              <a:rPr lang="en-AU" smtClean="0"/>
              <a:t>‹#›</a:t>
            </a:fld>
            <a:endParaRPr lang="en-AU"/>
          </a:p>
        </p:txBody>
      </p:sp>
    </p:spTree>
    <p:extLst>
      <p:ext uri="{BB962C8B-B14F-4D97-AF65-F5344CB8AC3E}">
        <p14:creationId xmlns:p14="http://schemas.microsoft.com/office/powerpoint/2010/main" val="386816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AB591B-D7B2-4ACF-93F2-8795FDA58C93}" type="datetimeFigureOut">
              <a:rPr lang="en-AU" smtClean="0"/>
              <a:t>29/04/2024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7A89E2-AC52-4835-B768-3761E9094329}" type="slidenum">
              <a:rPr lang="en-AU" smtClean="0"/>
              <a:t>‹#›</a:t>
            </a:fld>
            <a:endParaRPr lang="en-AU"/>
          </a:p>
        </p:txBody>
      </p:sp>
    </p:spTree>
    <p:extLst>
      <p:ext uri="{BB962C8B-B14F-4D97-AF65-F5344CB8AC3E}">
        <p14:creationId xmlns:p14="http://schemas.microsoft.com/office/powerpoint/2010/main" val="274331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5AB591B-D7B2-4ACF-93F2-8795FDA58C93}" type="datetimeFigureOut">
              <a:rPr lang="en-AU" smtClean="0"/>
              <a:t>29/04/2024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7A89E2-AC52-4835-B768-3761E9094329}" type="slidenum">
              <a:rPr lang="en-AU" smtClean="0"/>
              <a:t>‹#›</a:t>
            </a:fld>
            <a:endParaRPr lang="en-AU"/>
          </a:p>
        </p:txBody>
      </p:sp>
    </p:spTree>
    <p:extLst>
      <p:ext uri="{BB962C8B-B14F-4D97-AF65-F5344CB8AC3E}">
        <p14:creationId xmlns:p14="http://schemas.microsoft.com/office/powerpoint/2010/main" val="278779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B591B-D7B2-4ACF-93F2-8795FDA58C93}" type="datetimeFigureOut">
              <a:rPr lang="en-AU" smtClean="0"/>
              <a:t>29/04/2024</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7A89E2-AC52-4835-B768-3761E9094329}" type="slidenum">
              <a:rPr lang="en-AU" smtClean="0"/>
              <a:t>‹#›</a:t>
            </a:fld>
            <a:endParaRPr lang="en-AU"/>
          </a:p>
        </p:txBody>
      </p:sp>
    </p:spTree>
    <p:extLst>
      <p:ext uri="{BB962C8B-B14F-4D97-AF65-F5344CB8AC3E}">
        <p14:creationId xmlns:p14="http://schemas.microsoft.com/office/powerpoint/2010/main" val="293088322"/>
      </p:ext>
    </p:extLst>
  </p:cSld>
  <p:clrMap bg1="lt1" tx1="dk1" bg2="lt2" tx2="dk2" accent1="accent1" accent2="accent2" accent3="accent3" accent4="accent4" accent5="accent5" accent6="accent6" hlink="hlink" folHlink="folHlink"/>
  <p:sldLayoutIdLst>
    <p:sldLayoutId id="2147483676" r:id="rId1"/>
    <p:sldLayoutId id="2147483674" r:id="rId2"/>
    <p:sldLayoutId id="2147483673"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agedcarequality.gov.au/sites/default/files/media/aged-care-quality-standards-draft-worker-guidance.pdf" TargetMode="Externa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hyperlink" Target="mailto:office@acipc.org.au"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4FBED99-6FC1-4BB5-8A6B-F44752C39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10C423-C66B-464F-A223-AD7DA2E006EA}"/>
              </a:ext>
            </a:extLst>
          </p:cNvPr>
          <p:cNvSpPr>
            <a:spLocks noGrp="1"/>
          </p:cNvSpPr>
          <p:nvPr>
            <p:ph type="ctrTitle"/>
          </p:nvPr>
        </p:nvSpPr>
        <p:spPr>
          <a:xfrm>
            <a:off x="7512870" y="1124712"/>
            <a:ext cx="4023360" cy="3200400"/>
          </a:xfrm>
        </p:spPr>
        <p:txBody>
          <a:bodyPr>
            <a:noAutofit/>
          </a:bodyPr>
          <a:lstStyle/>
          <a:p>
            <a:pPr algn="l"/>
            <a:r>
              <a:rPr lang="en-GB" sz="4000" b="1" dirty="0"/>
              <a:t>Looking at your facility through and IPC lens – what’s in an aged care IPC program?</a:t>
            </a:r>
            <a:br>
              <a:rPr lang="en-GB" sz="4000" b="1" dirty="0"/>
            </a:br>
            <a:endParaRPr lang="en-AU" sz="4000" b="1" dirty="0"/>
          </a:p>
        </p:txBody>
      </p:sp>
      <p:sp>
        <p:nvSpPr>
          <p:cNvPr id="3" name="Subtitle 2">
            <a:extLst>
              <a:ext uri="{FF2B5EF4-FFF2-40B4-BE49-F238E27FC236}">
                <a16:creationId xmlns:a16="http://schemas.microsoft.com/office/drawing/2014/main" id="{795FE7AE-D15E-4397-96F6-0987A6440455}"/>
              </a:ext>
            </a:extLst>
          </p:cNvPr>
          <p:cNvSpPr>
            <a:spLocks noGrp="1"/>
          </p:cNvSpPr>
          <p:nvPr>
            <p:ph type="subTitle" idx="1"/>
          </p:nvPr>
        </p:nvSpPr>
        <p:spPr>
          <a:xfrm>
            <a:off x="7512870" y="4873752"/>
            <a:ext cx="4023360" cy="1207008"/>
          </a:xfrm>
        </p:spPr>
        <p:txBody>
          <a:bodyPr>
            <a:normAutofit/>
          </a:bodyPr>
          <a:lstStyle/>
          <a:p>
            <a:pPr algn="l"/>
            <a:endParaRPr lang="en-AU" b="1" dirty="0"/>
          </a:p>
        </p:txBody>
      </p:sp>
      <p:pic>
        <p:nvPicPr>
          <p:cNvPr id="11" name="Picture 10" descr="A picture containing shape&#10;&#10;Description automatically generated">
            <a:extLst>
              <a:ext uri="{FF2B5EF4-FFF2-40B4-BE49-F238E27FC236}">
                <a16:creationId xmlns:a16="http://schemas.microsoft.com/office/drawing/2014/main" id="{7EF02376-EB71-4366-86AF-659577259F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923" y="1279787"/>
            <a:ext cx="5986876" cy="1631423"/>
          </a:xfrm>
          <a:prstGeom prst="rect">
            <a:avLst/>
          </a:prstGeom>
        </p:spPr>
      </p:pic>
      <p:sp>
        <p:nvSpPr>
          <p:cNvPr id="18" name="Rectangle 17">
            <a:extLst>
              <a:ext uri="{FF2B5EF4-FFF2-40B4-BE49-F238E27FC236}">
                <a16:creationId xmlns:a16="http://schemas.microsoft.com/office/drawing/2014/main" id="{8EA2E5B2-7E46-41D7-993E-1472B65ED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797303"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484E1283-CBB6-B26A-B1E6-038C7459AA4C}"/>
              </a:ext>
            </a:extLst>
          </p:cNvPr>
          <p:cNvPicPr>
            <a:picLocks noChangeAspect="1"/>
          </p:cNvPicPr>
          <p:nvPr/>
        </p:nvPicPr>
        <p:blipFill>
          <a:blip r:embed="rId3"/>
          <a:stretch>
            <a:fillRect/>
          </a:stretch>
        </p:blipFill>
        <p:spPr>
          <a:xfrm>
            <a:off x="605059" y="3823852"/>
            <a:ext cx="2811848" cy="2340864"/>
          </a:xfrm>
          <a:prstGeom prst="rect">
            <a:avLst/>
          </a:prstGeom>
        </p:spPr>
      </p:pic>
      <p:pic>
        <p:nvPicPr>
          <p:cNvPr id="8" name="Picture 7">
            <a:extLst>
              <a:ext uri="{FF2B5EF4-FFF2-40B4-BE49-F238E27FC236}">
                <a16:creationId xmlns:a16="http://schemas.microsoft.com/office/drawing/2014/main" id="{341B9DF8-BD53-27A7-403A-998AB83DB731}"/>
              </a:ext>
            </a:extLst>
          </p:cNvPr>
          <p:cNvPicPr>
            <a:picLocks noChangeAspect="1"/>
          </p:cNvPicPr>
          <p:nvPr/>
        </p:nvPicPr>
        <p:blipFill>
          <a:blip r:embed="rId4"/>
          <a:stretch>
            <a:fillRect/>
          </a:stretch>
        </p:blipFill>
        <p:spPr>
          <a:xfrm>
            <a:off x="3696835" y="3823852"/>
            <a:ext cx="2854712" cy="2340864"/>
          </a:xfrm>
          <a:prstGeom prst="rect">
            <a:avLst/>
          </a:prstGeom>
        </p:spPr>
      </p:pic>
      <p:sp>
        <p:nvSpPr>
          <p:cNvPr id="20" name="Rectangle 19">
            <a:extLst>
              <a:ext uri="{FF2B5EF4-FFF2-40B4-BE49-F238E27FC236}">
                <a16:creationId xmlns:a16="http://schemas.microsoft.com/office/drawing/2014/main" id="{789E161B-D345-4E9F-985D-649330815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18411"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928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AU" sz="4000" b="1" dirty="0"/>
              <a:t>Aged Care Quality Standards</a:t>
            </a:r>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1115568" y="2459346"/>
            <a:ext cx="8888114" cy="2692780"/>
          </a:xfrm>
          <a:prstGeom prst="rect">
            <a:avLst/>
          </a:prstGeom>
          <a:ln>
            <a:noFill/>
          </a:ln>
        </p:spPr>
        <p:txBody>
          <a:bodyPr>
            <a:normAutofit/>
          </a:bodyPr>
          <a:lstStyle/>
          <a:p>
            <a:pPr marL="742950" lvl="1" indent="-285750">
              <a:buFont typeface="Arial" panose="020B0604020202020204" pitchFamily="34" charset="0"/>
              <a:buChar char="•"/>
            </a:pPr>
            <a:r>
              <a:rPr lang="en-GB" sz="1600" dirty="0"/>
              <a:t>Strengthened standards expected this year</a:t>
            </a:r>
          </a:p>
          <a:p>
            <a:pPr marL="742950" lvl="1" indent="-285750">
              <a:buFont typeface="Arial" panose="020B0604020202020204" pitchFamily="34" charset="0"/>
              <a:buChar char="•"/>
            </a:pPr>
            <a:r>
              <a:rPr lang="en-GB" sz="1600" dirty="0"/>
              <a:t>At the </a:t>
            </a:r>
            <a:r>
              <a:rPr lang="en-GB" sz="1600" dirty="0" err="1"/>
              <a:t>center</a:t>
            </a:r>
            <a:r>
              <a:rPr lang="en-GB" sz="1600" dirty="0"/>
              <a:t> is the resident – everything else we do revolves around them </a:t>
            </a:r>
          </a:p>
          <a:p>
            <a:pPr marL="742950" lvl="1" indent="-285750">
              <a:buFont typeface="Arial" panose="020B0604020202020204" pitchFamily="34" charset="0"/>
              <a:buChar char="•"/>
            </a:pPr>
            <a:r>
              <a:rPr lang="en-GB" sz="1600" dirty="0"/>
              <a:t>IPC touches into every aspect of the new standards, The Commission just haven’t realized yet!</a:t>
            </a:r>
          </a:p>
          <a:p>
            <a:pPr marL="457200" lvl="1" indent="0">
              <a:buNone/>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001" y="167335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230824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pic>
        <p:nvPicPr>
          <p:cNvPr id="10" name="Picture 9">
            <a:extLst>
              <a:ext uri="{FF2B5EF4-FFF2-40B4-BE49-F238E27FC236}">
                <a16:creationId xmlns:a16="http://schemas.microsoft.com/office/drawing/2014/main" id="{4B120143-480F-C06E-7C73-B3C6C778E6DC}"/>
              </a:ext>
            </a:extLst>
          </p:cNvPr>
          <p:cNvPicPr>
            <a:picLocks noChangeAspect="1"/>
          </p:cNvPicPr>
          <p:nvPr/>
        </p:nvPicPr>
        <p:blipFill>
          <a:blip r:embed="rId4"/>
          <a:stretch>
            <a:fillRect/>
          </a:stretch>
        </p:blipFill>
        <p:spPr>
          <a:xfrm>
            <a:off x="4279391" y="3429000"/>
            <a:ext cx="2115939" cy="2436189"/>
          </a:xfrm>
          <a:prstGeom prst="rect">
            <a:avLst/>
          </a:prstGeom>
        </p:spPr>
      </p:pic>
    </p:spTree>
    <p:extLst>
      <p:ext uri="{BB962C8B-B14F-4D97-AF65-F5344CB8AC3E}">
        <p14:creationId xmlns:p14="http://schemas.microsoft.com/office/powerpoint/2010/main" val="8099640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AU" sz="4000" b="1" dirty="0"/>
              <a:t>Key Stakeholder Engagement</a:t>
            </a:r>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1115568" y="2459346"/>
            <a:ext cx="7150608" cy="2692780"/>
          </a:xfrm>
          <a:prstGeom prst="rect">
            <a:avLst/>
          </a:prstGeom>
          <a:ln>
            <a:noFill/>
          </a:ln>
        </p:spPr>
        <p:txBody>
          <a:bodyPr>
            <a:normAutofit/>
          </a:bodyPr>
          <a:lstStyle/>
          <a:p>
            <a:pPr defTabSz="594360">
              <a:lnSpc>
                <a:spcPct val="130000"/>
              </a:lnSpc>
              <a:spcBef>
                <a:spcPts val="780"/>
              </a:spcBef>
              <a:spcAft>
                <a:spcPts val="780"/>
              </a:spcAft>
            </a:pPr>
            <a:r>
              <a:rPr lang="en-GB" sz="1600" kern="1200" dirty="0">
                <a:solidFill>
                  <a:schemeClr val="tx1"/>
                </a:solidFill>
                <a:latin typeface="+mn-lt"/>
                <a:ea typeface="+mn-ea"/>
                <a:cs typeface="+mn-cs"/>
              </a:rPr>
              <a:t>Key stakeholders are those who either have the authority to implement change or those who the changes will impact</a:t>
            </a:r>
          </a:p>
          <a:p>
            <a:pPr defTabSz="594360">
              <a:lnSpc>
                <a:spcPct val="130000"/>
              </a:lnSpc>
              <a:spcBef>
                <a:spcPts val="780"/>
              </a:spcBef>
              <a:spcAft>
                <a:spcPts val="780"/>
              </a:spcAft>
            </a:pPr>
            <a:r>
              <a:rPr lang="en-GB" sz="1600" kern="1200" dirty="0">
                <a:solidFill>
                  <a:schemeClr val="tx1"/>
                </a:solidFill>
                <a:latin typeface="+mn-lt"/>
                <a:ea typeface="+mn-ea"/>
                <a:cs typeface="+mn-cs"/>
              </a:rPr>
              <a:t>Early involvement of the key stakeholder(s) will impact the success of the elements you think should change</a:t>
            </a:r>
          </a:p>
          <a:p>
            <a:pPr defTabSz="594360">
              <a:lnSpc>
                <a:spcPct val="130000"/>
              </a:lnSpc>
              <a:spcBef>
                <a:spcPts val="780"/>
              </a:spcBef>
              <a:spcAft>
                <a:spcPts val="780"/>
              </a:spcAft>
            </a:pPr>
            <a:r>
              <a:rPr lang="en-GB" sz="1600" kern="1200" dirty="0">
                <a:solidFill>
                  <a:schemeClr val="tx1"/>
                </a:solidFill>
                <a:latin typeface="+mn-lt"/>
                <a:ea typeface="+mn-ea"/>
                <a:cs typeface="+mn-cs"/>
              </a:rPr>
              <a:t>Key stakeholder input aids with identifying solutions to perceived risks and helps to solidify the sustainability once you remove yourself as the facilitator</a:t>
            </a:r>
          </a:p>
          <a:p>
            <a:pPr marL="457200" lvl="1" indent="0">
              <a:buNone/>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001" y="167335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230824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pic>
        <p:nvPicPr>
          <p:cNvPr id="7" name="Picture 6">
            <a:extLst>
              <a:ext uri="{FF2B5EF4-FFF2-40B4-BE49-F238E27FC236}">
                <a16:creationId xmlns:a16="http://schemas.microsoft.com/office/drawing/2014/main" id="{053D05E9-CAF9-FF0F-90E9-317250F5228A}"/>
              </a:ext>
            </a:extLst>
          </p:cNvPr>
          <p:cNvPicPr>
            <a:picLocks noChangeAspect="1"/>
          </p:cNvPicPr>
          <p:nvPr/>
        </p:nvPicPr>
        <p:blipFill>
          <a:blip r:embed="rId4"/>
          <a:stretch>
            <a:fillRect/>
          </a:stretch>
        </p:blipFill>
        <p:spPr>
          <a:xfrm>
            <a:off x="8266176" y="2528834"/>
            <a:ext cx="3185962" cy="2594752"/>
          </a:xfrm>
          <a:prstGeom prst="rect">
            <a:avLst/>
          </a:prstGeom>
        </p:spPr>
      </p:pic>
    </p:spTree>
    <p:extLst>
      <p:ext uri="{BB962C8B-B14F-4D97-AF65-F5344CB8AC3E}">
        <p14:creationId xmlns:p14="http://schemas.microsoft.com/office/powerpoint/2010/main" val="7659914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AU" sz="4000" b="1" dirty="0"/>
              <a:t>Collaboration is key!</a:t>
            </a:r>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978408" y="2459346"/>
            <a:ext cx="9025274" cy="2692780"/>
          </a:xfrm>
          <a:prstGeom prst="rect">
            <a:avLst/>
          </a:prstGeom>
          <a:ln>
            <a:noFill/>
          </a:ln>
        </p:spPr>
        <p:txBody>
          <a:bodyPr>
            <a:normAutofit fontScale="92500" lnSpcReduction="10000"/>
          </a:bodyPr>
          <a:lstStyle/>
          <a:p>
            <a:pPr marL="742950" lvl="1" indent="-285750">
              <a:lnSpc>
                <a:spcPct val="150000"/>
              </a:lnSpc>
              <a:buFont typeface="Arial" panose="020B0604020202020204" pitchFamily="34" charset="0"/>
              <a:buChar char="•"/>
            </a:pPr>
            <a:r>
              <a:rPr lang="en-GB" sz="1600" dirty="0"/>
              <a:t>Take each individual role within the residence and break down the functions within that role</a:t>
            </a:r>
          </a:p>
          <a:p>
            <a:pPr lvl="1">
              <a:lnSpc>
                <a:spcPct val="150000"/>
              </a:lnSpc>
            </a:pPr>
            <a:r>
              <a:rPr lang="en-GB" sz="1600" dirty="0"/>
              <a:t>	*Collaborate with the person/people in the role to aid with the review</a:t>
            </a:r>
          </a:p>
          <a:p>
            <a:pPr marL="742950" lvl="1" indent="-285750">
              <a:lnSpc>
                <a:spcPct val="150000"/>
              </a:lnSpc>
              <a:buFont typeface="Arial" panose="020B0604020202020204" pitchFamily="34" charset="0"/>
              <a:buChar char="•"/>
            </a:pPr>
            <a:r>
              <a:rPr lang="en-GB" sz="1600" dirty="0"/>
              <a:t>Use historical data or information to identify possible risks</a:t>
            </a:r>
          </a:p>
          <a:p>
            <a:pPr marL="742950" lvl="1" indent="-285750">
              <a:lnSpc>
                <a:spcPct val="150000"/>
              </a:lnSpc>
              <a:buFont typeface="Arial" panose="020B0604020202020204" pitchFamily="34" charset="0"/>
              <a:buChar char="•"/>
            </a:pPr>
            <a:r>
              <a:rPr lang="en-GB" sz="1600" dirty="0"/>
              <a:t>Ask questions – can you see any risks with what is currently in place?</a:t>
            </a:r>
          </a:p>
          <a:p>
            <a:pPr lvl="1">
              <a:lnSpc>
                <a:spcPct val="150000"/>
              </a:lnSpc>
            </a:pPr>
            <a:r>
              <a:rPr lang="en-GB" sz="1600" dirty="0"/>
              <a:t>	*Use the risk assessment tool to assess the risk</a:t>
            </a:r>
          </a:p>
          <a:p>
            <a:pPr marL="742950" lvl="1" indent="-285750">
              <a:lnSpc>
                <a:spcPct val="150000"/>
              </a:lnSpc>
              <a:buFont typeface="Arial" panose="020B0604020202020204" pitchFamily="34" charset="0"/>
              <a:buChar char="•"/>
            </a:pPr>
            <a:r>
              <a:rPr lang="en-GB" sz="1600" dirty="0"/>
              <a:t>Identify what IPC strategies are and/or should be in place</a:t>
            </a:r>
          </a:p>
          <a:p>
            <a:pPr marL="742950" lvl="1" indent="-285750">
              <a:lnSpc>
                <a:spcPct val="150000"/>
              </a:lnSpc>
              <a:buFont typeface="Arial" panose="020B0604020202020204" pitchFamily="34" charset="0"/>
              <a:buChar char="•"/>
            </a:pPr>
            <a:r>
              <a:rPr lang="en-GB" sz="1600" dirty="0"/>
              <a:t>*Use learnings from the ACIPC modules, self-research, studies, information from other IPCs, reference state and national guidelines/recommendations</a:t>
            </a:r>
          </a:p>
          <a:p>
            <a:pPr marL="457200" lvl="1" indent="0">
              <a:buNone/>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001" y="167335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230824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pic>
        <p:nvPicPr>
          <p:cNvPr id="5" name="Picture 4">
            <a:extLst>
              <a:ext uri="{FF2B5EF4-FFF2-40B4-BE49-F238E27FC236}">
                <a16:creationId xmlns:a16="http://schemas.microsoft.com/office/drawing/2014/main" id="{5D5BAAE9-C9DC-A2EF-54B6-2BF91D6067BE}"/>
              </a:ext>
            </a:extLst>
          </p:cNvPr>
          <p:cNvPicPr>
            <a:picLocks noChangeAspect="1"/>
          </p:cNvPicPr>
          <p:nvPr/>
        </p:nvPicPr>
        <p:blipFill>
          <a:blip r:embed="rId4"/>
          <a:stretch>
            <a:fillRect/>
          </a:stretch>
        </p:blipFill>
        <p:spPr>
          <a:xfrm>
            <a:off x="9415164" y="2797828"/>
            <a:ext cx="1932540" cy="1591504"/>
          </a:xfrm>
          <a:prstGeom prst="rect">
            <a:avLst/>
          </a:prstGeom>
        </p:spPr>
      </p:pic>
    </p:spTree>
    <p:extLst>
      <p:ext uri="{BB962C8B-B14F-4D97-AF65-F5344CB8AC3E}">
        <p14:creationId xmlns:p14="http://schemas.microsoft.com/office/powerpoint/2010/main" val="34235157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GB" sz="4000" b="1" dirty="0"/>
              <a:t>Top to Bottom and Outside to Inside </a:t>
            </a:r>
            <a:endParaRPr lang="en-AU" sz="4000" b="1" dirty="0"/>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1014984" y="2459346"/>
            <a:ext cx="8988698" cy="2692780"/>
          </a:xfrm>
          <a:prstGeom prst="rect">
            <a:avLst/>
          </a:prstGeom>
          <a:ln>
            <a:noFill/>
          </a:ln>
        </p:spPr>
        <p:txBody>
          <a:bodyPr>
            <a:normAutofit/>
          </a:bodyPr>
          <a:lstStyle/>
          <a:p>
            <a:pPr marL="742950" lvl="1" indent="-285750">
              <a:lnSpc>
                <a:spcPct val="150000"/>
              </a:lnSpc>
              <a:buFont typeface="Arial" panose="020B0604020202020204" pitchFamily="34" charset="0"/>
              <a:buChar char="•"/>
            </a:pPr>
            <a:r>
              <a:rPr lang="en-GB" sz="1600" dirty="0"/>
              <a:t>External environment proximity to the home – potential for severe weather to impact the home such as flooding</a:t>
            </a:r>
          </a:p>
          <a:p>
            <a:pPr marL="742950" lvl="1" indent="-285750">
              <a:lnSpc>
                <a:spcPct val="150000"/>
              </a:lnSpc>
              <a:buFont typeface="Arial" panose="020B0604020202020204" pitchFamily="34" charset="0"/>
              <a:buChar char="•"/>
            </a:pPr>
            <a:r>
              <a:rPr lang="en-GB" sz="1600" dirty="0"/>
              <a:t>Front entry – what role does your administrative personnel play</a:t>
            </a:r>
          </a:p>
          <a:p>
            <a:pPr marL="742950" lvl="1" indent="-285750">
              <a:lnSpc>
                <a:spcPct val="150000"/>
              </a:lnSpc>
              <a:buFont typeface="Arial" panose="020B0604020202020204" pitchFamily="34" charset="0"/>
              <a:buChar char="•"/>
            </a:pPr>
            <a:r>
              <a:rPr lang="en-GB" sz="1600" dirty="0"/>
              <a:t>Leisure and Lifestyle – communal activities and shared games, events, pets and pet therapy, visiting entertainment (includes barnyard, reptile, etc), </a:t>
            </a:r>
          </a:p>
          <a:p>
            <a:pPr marL="742950" lvl="1" indent="-285750">
              <a:lnSpc>
                <a:spcPct val="150000"/>
              </a:lnSpc>
              <a:buFont typeface="Arial" panose="020B0604020202020204" pitchFamily="34" charset="0"/>
              <a:buChar char="•"/>
            </a:pPr>
            <a:r>
              <a:rPr lang="en-GB" sz="1600" dirty="0"/>
              <a:t>Food services – food safety program plan and adherence, café within the residence</a:t>
            </a:r>
          </a:p>
          <a:p>
            <a:pPr marL="742950" lvl="1" indent="-285750">
              <a:lnSpc>
                <a:spcPct val="150000"/>
              </a:lnSpc>
              <a:buFont typeface="Arial" panose="020B0604020202020204" pitchFamily="34" charset="0"/>
              <a:buChar char="•"/>
            </a:pPr>
            <a:r>
              <a:rPr lang="en-GB" sz="1600" dirty="0"/>
              <a:t>Support services – hairdressers, allied health </a:t>
            </a:r>
          </a:p>
          <a:p>
            <a:pPr marL="457200" lvl="1" indent="0">
              <a:buNone/>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001" y="167335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230824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pic>
        <p:nvPicPr>
          <p:cNvPr id="11" name="Picture 10">
            <a:extLst>
              <a:ext uri="{FF2B5EF4-FFF2-40B4-BE49-F238E27FC236}">
                <a16:creationId xmlns:a16="http://schemas.microsoft.com/office/drawing/2014/main" id="{1765FFB6-03BC-B1B9-2D04-2C9EDB5860EF}"/>
              </a:ext>
            </a:extLst>
          </p:cNvPr>
          <p:cNvPicPr>
            <a:picLocks noChangeAspect="1"/>
          </p:cNvPicPr>
          <p:nvPr/>
        </p:nvPicPr>
        <p:blipFill>
          <a:blip r:embed="rId4"/>
          <a:stretch>
            <a:fillRect/>
          </a:stretch>
        </p:blipFill>
        <p:spPr>
          <a:xfrm>
            <a:off x="10177359" y="205396"/>
            <a:ext cx="1876687" cy="1609950"/>
          </a:xfrm>
          <a:prstGeom prst="rect">
            <a:avLst/>
          </a:prstGeom>
        </p:spPr>
      </p:pic>
      <p:pic>
        <p:nvPicPr>
          <p:cNvPr id="20" name="Picture 19">
            <a:extLst>
              <a:ext uri="{FF2B5EF4-FFF2-40B4-BE49-F238E27FC236}">
                <a16:creationId xmlns:a16="http://schemas.microsoft.com/office/drawing/2014/main" id="{2123A224-CDB2-C2EE-6E35-5E00BAF0A471}"/>
              </a:ext>
            </a:extLst>
          </p:cNvPr>
          <p:cNvPicPr>
            <a:picLocks noChangeAspect="1"/>
          </p:cNvPicPr>
          <p:nvPr/>
        </p:nvPicPr>
        <p:blipFill>
          <a:blip r:embed="rId5"/>
          <a:stretch>
            <a:fillRect/>
          </a:stretch>
        </p:blipFill>
        <p:spPr>
          <a:xfrm>
            <a:off x="844296" y="1396099"/>
            <a:ext cx="2181140" cy="1135500"/>
          </a:xfrm>
          <a:prstGeom prst="rect">
            <a:avLst/>
          </a:prstGeom>
        </p:spPr>
      </p:pic>
      <p:pic>
        <p:nvPicPr>
          <p:cNvPr id="22" name="Picture 21">
            <a:extLst>
              <a:ext uri="{FF2B5EF4-FFF2-40B4-BE49-F238E27FC236}">
                <a16:creationId xmlns:a16="http://schemas.microsoft.com/office/drawing/2014/main" id="{EF948171-5D27-63F8-4C33-579D9EB1218A}"/>
              </a:ext>
            </a:extLst>
          </p:cNvPr>
          <p:cNvPicPr>
            <a:picLocks noChangeAspect="1"/>
          </p:cNvPicPr>
          <p:nvPr/>
        </p:nvPicPr>
        <p:blipFill>
          <a:blip r:embed="rId6"/>
          <a:stretch>
            <a:fillRect/>
          </a:stretch>
        </p:blipFill>
        <p:spPr>
          <a:xfrm>
            <a:off x="10025018" y="2976758"/>
            <a:ext cx="1371791" cy="1800476"/>
          </a:xfrm>
          <a:prstGeom prst="rect">
            <a:avLst/>
          </a:prstGeom>
        </p:spPr>
      </p:pic>
    </p:spTree>
    <p:extLst>
      <p:ext uri="{BB962C8B-B14F-4D97-AF65-F5344CB8AC3E}">
        <p14:creationId xmlns:p14="http://schemas.microsoft.com/office/powerpoint/2010/main" val="24226628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GB" sz="4000" b="1" dirty="0"/>
              <a:t>Who is not so obvious?</a:t>
            </a:r>
            <a:endParaRPr lang="en-AU" sz="4000" b="1" dirty="0"/>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1271016" y="2459346"/>
            <a:ext cx="8732666" cy="2692780"/>
          </a:xfrm>
          <a:prstGeom prst="rect">
            <a:avLst/>
          </a:prstGeom>
          <a:ln>
            <a:noFill/>
          </a:ln>
        </p:spPr>
        <p:txBody>
          <a:bodyPr>
            <a:normAutofit/>
          </a:bodyPr>
          <a:lstStyle/>
          <a:p>
            <a:pPr marL="742950" lvl="1" indent="-285750">
              <a:lnSpc>
                <a:spcPct val="150000"/>
              </a:lnSpc>
              <a:buFont typeface="Arial" panose="020B0604020202020204" pitchFamily="34" charset="0"/>
              <a:buChar char="•"/>
            </a:pPr>
            <a:r>
              <a:rPr lang="en-GB" sz="1600" dirty="0"/>
              <a:t>Property – water management plan, construction, renovation, maintenance,  storage space</a:t>
            </a:r>
          </a:p>
          <a:p>
            <a:pPr marL="742950" lvl="1" indent="-285750">
              <a:lnSpc>
                <a:spcPct val="150000"/>
              </a:lnSpc>
              <a:buFont typeface="Arial" panose="020B0604020202020204" pitchFamily="34" charset="0"/>
              <a:buChar char="•"/>
            </a:pPr>
            <a:r>
              <a:rPr lang="en-GB" sz="1600" dirty="0"/>
              <a:t>Cleaning and laundry – waste management, following contact/wet time, washing temperatures conducive to eliminating parasites and microorganisms</a:t>
            </a:r>
          </a:p>
          <a:p>
            <a:pPr marL="742950" lvl="1" indent="-285750">
              <a:lnSpc>
                <a:spcPct val="150000"/>
              </a:lnSpc>
              <a:buFont typeface="Arial" panose="020B0604020202020204" pitchFamily="34" charset="0"/>
              <a:buChar char="•"/>
            </a:pPr>
            <a:r>
              <a:rPr lang="en-GB" sz="1600" dirty="0"/>
              <a:t>Procurement – correct product for the correct reason</a:t>
            </a:r>
          </a:p>
          <a:p>
            <a:pPr marL="457200" lvl="1" indent="0">
              <a:buNone/>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001" y="167335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230824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pic>
        <p:nvPicPr>
          <p:cNvPr id="10" name="Picture 9">
            <a:extLst>
              <a:ext uri="{FF2B5EF4-FFF2-40B4-BE49-F238E27FC236}">
                <a16:creationId xmlns:a16="http://schemas.microsoft.com/office/drawing/2014/main" id="{CFF1D5F3-6813-4071-3A63-E613E3249D4F}"/>
              </a:ext>
            </a:extLst>
          </p:cNvPr>
          <p:cNvPicPr>
            <a:picLocks noChangeAspect="1"/>
          </p:cNvPicPr>
          <p:nvPr/>
        </p:nvPicPr>
        <p:blipFill>
          <a:blip r:embed="rId4"/>
          <a:stretch>
            <a:fillRect/>
          </a:stretch>
        </p:blipFill>
        <p:spPr>
          <a:xfrm>
            <a:off x="414636" y="4073692"/>
            <a:ext cx="1629002" cy="1952898"/>
          </a:xfrm>
          <a:prstGeom prst="rect">
            <a:avLst/>
          </a:prstGeom>
        </p:spPr>
      </p:pic>
      <p:pic>
        <p:nvPicPr>
          <p:cNvPr id="12" name="Picture 11">
            <a:extLst>
              <a:ext uri="{FF2B5EF4-FFF2-40B4-BE49-F238E27FC236}">
                <a16:creationId xmlns:a16="http://schemas.microsoft.com/office/drawing/2014/main" id="{BA3C50D1-D44B-D06F-6598-2A7D95D0FFF4}"/>
              </a:ext>
            </a:extLst>
          </p:cNvPr>
          <p:cNvPicPr>
            <a:picLocks noChangeAspect="1"/>
          </p:cNvPicPr>
          <p:nvPr/>
        </p:nvPicPr>
        <p:blipFill>
          <a:blip r:embed="rId5"/>
          <a:stretch>
            <a:fillRect/>
          </a:stretch>
        </p:blipFill>
        <p:spPr>
          <a:xfrm>
            <a:off x="9585630" y="408650"/>
            <a:ext cx="2048161" cy="1009791"/>
          </a:xfrm>
          <a:prstGeom prst="rect">
            <a:avLst/>
          </a:prstGeom>
        </p:spPr>
      </p:pic>
      <p:pic>
        <p:nvPicPr>
          <p:cNvPr id="16" name="Picture 15">
            <a:extLst>
              <a:ext uri="{FF2B5EF4-FFF2-40B4-BE49-F238E27FC236}">
                <a16:creationId xmlns:a16="http://schemas.microsoft.com/office/drawing/2014/main" id="{049F953C-574E-9182-F72E-00953F8DF122}"/>
              </a:ext>
            </a:extLst>
          </p:cNvPr>
          <p:cNvPicPr>
            <a:picLocks noChangeAspect="1"/>
          </p:cNvPicPr>
          <p:nvPr/>
        </p:nvPicPr>
        <p:blipFill>
          <a:blip r:embed="rId6"/>
          <a:stretch>
            <a:fillRect/>
          </a:stretch>
        </p:blipFill>
        <p:spPr>
          <a:xfrm>
            <a:off x="9585630" y="3028078"/>
            <a:ext cx="1771897" cy="2048161"/>
          </a:xfrm>
          <a:prstGeom prst="rect">
            <a:avLst/>
          </a:prstGeom>
        </p:spPr>
      </p:pic>
    </p:spTree>
    <p:extLst>
      <p:ext uri="{BB962C8B-B14F-4D97-AF65-F5344CB8AC3E}">
        <p14:creationId xmlns:p14="http://schemas.microsoft.com/office/powerpoint/2010/main" val="28289673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AU" sz="4000" b="1" dirty="0" err="1"/>
              <a:t>Center</a:t>
            </a:r>
            <a:r>
              <a:rPr lang="en-AU" sz="4000" b="1" dirty="0"/>
              <a:t> of it all</a:t>
            </a:r>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2365520" y="2459346"/>
            <a:ext cx="7638162" cy="2692780"/>
          </a:xfrm>
          <a:prstGeom prst="rect">
            <a:avLst/>
          </a:prstGeom>
          <a:ln>
            <a:noFill/>
          </a:ln>
        </p:spPr>
        <p:txBody>
          <a:bodyPr>
            <a:normAutofit/>
          </a:bodyPr>
          <a:lstStyle/>
          <a:p>
            <a:pPr marL="457200" lvl="1" indent="0">
              <a:buNone/>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001" y="167335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230824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pic>
        <p:nvPicPr>
          <p:cNvPr id="5" name="Picture 4">
            <a:extLst>
              <a:ext uri="{FF2B5EF4-FFF2-40B4-BE49-F238E27FC236}">
                <a16:creationId xmlns:a16="http://schemas.microsoft.com/office/drawing/2014/main" id="{670F8F0D-CEDE-6EB6-3D92-3C80ED4254E7}"/>
              </a:ext>
            </a:extLst>
          </p:cNvPr>
          <p:cNvPicPr>
            <a:picLocks noChangeAspect="1"/>
          </p:cNvPicPr>
          <p:nvPr/>
        </p:nvPicPr>
        <p:blipFill>
          <a:blip r:embed="rId4"/>
          <a:stretch>
            <a:fillRect/>
          </a:stretch>
        </p:blipFill>
        <p:spPr>
          <a:xfrm>
            <a:off x="3807579" y="2059965"/>
            <a:ext cx="3609145" cy="3353091"/>
          </a:xfrm>
          <a:prstGeom prst="rect">
            <a:avLst/>
          </a:prstGeom>
        </p:spPr>
      </p:pic>
      <p:pic>
        <p:nvPicPr>
          <p:cNvPr id="9" name="Picture 8">
            <a:extLst>
              <a:ext uri="{FF2B5EF4-FFF2-40B4-BE49-F238E27FC236}">
                <a16:creationId xmlns:a16="http://schemas.microsoft.com/office/drawing/2014/main" id="{2D8EE658-A8FE-7FEF-ABD3-757FF76FD952}"/>
              </a:ext>
            </a:extLst>
          </p:cNvPr>
          <p:cNvPicPr>
            <a:picLocks noChangeAspect="1"/>
          </p:cNvPicPr>
          <p:nvPr/>
        </p:nvPicPr>
        <p:blipFill>
          <a:blip r:embed="rId5"/>
          <a:stretch>
            <a:fillRect/>
          </a:stretch>
        </p:blipFill>
        <p:spPr>
          <a:xfrm>
            <a:off x="776143" y="1610945"/>
            <a:ext cx="2402032" cy="1615580"/>
          </a:xfrm>
          <a:prstGeom prst="rect">
            <a:avLst/>
          </a:prstGeom>
        </p:spPr>
      </p:pic>
      <p:pic>
        <p:nvPicPr>
          <p:cNvPr id="10" name="Picture 9">
            <a:extLst>
              <a:ext uri="{FF2B5EF4-FFF2-40B4-BE49-F238E27FC236}">
                <a16:creationId xmlns:a16="http://schemas.microsoft.com/office/drawing/2014/main" id="{8001F62F-DDD6-9B0C-E3D7-464A2BF8D595}"/>
              </a:ext>
            </a:extLst>
          </p:cNvPr>
          <p:cNvPicPr>
            <a:picLocks noChangeAspect="1"/>
          </p:cNvPicPr>
          <p:nvPr/>
        </p:nvPicPr>
        <p:blipFill>
          <a:blip r:embed="rId6"/>
          <a:stretch>
            <a:fillRect/>
          </a:stretch>
        </p:blipFill>
        <p:spPr>
          <a:xfrm>
            <a:off x="4957268" y="189927"/>
            <a:ext cx="2889754" cy="1633870"/>
          </a:xfrm>
          <a:prstGeom prst="rect">
            <a:avLst/>
          </a:prstGeom>
        </p:spPr>
      </p:pic>
      <p:pic>
        <p:nvPicPr>
          <p:cNvPr id="11" name="Picture 10">
            <a:extLst>
              <a:ext uri="{FF2B5EF4-FFF2-40B4-BE49-F238E27FC236}">
                <a16:creationId xmlns:a16="http://schemas.microsoft.com/office/drawing/2014/main" id="{E96F8E5E-58A3-14ED-793D-2FCD95B3A23A}"/>
              </a:ext>
            </a:extLst>
          </p:cNvPr>
          <p:cNvPicPr>
            <a:picLocks noChangeAspect="1"/>
          </p:cNvPicPr>
          <p:nvPr/>
        </p:nvPicPr>
        <p:blipFill>
          <a:blip r:embed="rId7"/>
          <a:stretch>
            <a:fillRect/>
          </a:stretch>
        </p:blipFill>
        <p:spPr>
          <a:xfrm>
            <a:off x="9002668" y="4400030"/>
            <a:ext cx="2158171" cy="1713124"/>
          </a:xfrm>
          <a:prstGeom prst="rect">
            <a:avLst/>
          </a:prstGeom>
        </p:spPr>
      </p:pic>
      <p:pic>
        <p:nvPicPr>
          <p:cNvPr id="12" name="Picture 11">
            <a:extLst>
              <a:ext uri="{FF2B5EF4-FFF2-40B4-BE49-F238E27FC236}">
                <a16:creationId xmlns:a16="http://schemas.microsoft.com/office/drawing/2014/main" id="{81F3193A-5240-3F17-F921-9CC0E3AF2C33}"/>
              </a:ext>
            </a:extLst>
          </p:cNvPr>
          <p:cNvPicPr>
            <a:picLocks noChangeAspect="1"/>
          </p:cNvPicPr>
          <p:nvPr/>
        </p:nvPicPr>
        <p:blipFill>
          <a:blip r:embed="rId8"/>
          <a:stretch>
            <a:fillRect/>
          </a:stretch>
        </p:blipFill>
        <p:spPr>
          <a:xfrm>
            <a:off x="616874" y="3682151"/>
            <a:ext cx="3017782" cy="2334970"/>
          </a:xfrm>
          <a:prstGeom prst="rect">
            <a:avLst/>
          </a:prstGeom>
        </p:spPr>
      </p:pic>
      <p:pic>
        <p:nvPicPr>
          <p:cNvPr id="16" name="Picture 15">
            <a:extLst>
              <a:ext uri="{FF2B5EF4-FFF2-40B4-BE49-F238E27FC236}">
                <a16:creationId xmlns:a16="http://schemas.microsoft.com/office/drawing/2014/main" id="{D6B3955F-1A72-CF79-957C-CD95627D9830}"/>
              </a:ext>
            </a:extLst>
          </p:cNvPr>
          <p:cNvPicPr>
            <a:picLocks noChangeAspect="1"/>
          </p:cNvPicPr>
          <p:nvPr/>
        </p:nvPicPr>
        <p:blipFill>
          <a:blip r:embed="rId9"/>
          <a:stretch>
            <a:fillRect/>
          </a:stretch>
        </p:blipFill>
        <p:spPr>
          <a:xfrm>
            <a:off x="10091842" y="70672"/>
            <a:ext cx="1969179" cy="2341067"/>
          </a:xfrm>
          <a:prstGeom prst="rect">
            <a:avLst/>
          </a:prstGeom>
        </p:spPr>
      </p:pic>
      <p:pic>
        <p:nvPicPr>
          <p:cNvPr id="18" name="Picture 17">
            <a:extLst>
              <a:ext uri="{FF2B5EF4-FFF2-40B4-BE49-F238E27FC236}">
                <a16:creationId xmlns:a16="http://schemas.microsoft.com/office/drawing/2014/main" id="{F30DBF91-241A-0A78-D9DC-A1A49B57466E}"/>
              </a:ext>
            </a:extLst>
          </p:cNvPr>
          <p:cNvPicPr>
            <a:picLocks noChangeAspect="1"/>
          </p:cNvPicPr>
          <p:nvPr/>
        </p:nvPicPr>
        <p:blipFill>
          <a:blip r:embed="rId10"/>
          <a:stretch>
            <a:fillRect/>
          </a:stretch>
        </p:blipFill>
        <p:spPr>
          <a:xfrm>
            <a:off x="9447152" y="2645379"/>
            <a:ext cx="2072820" cy="1511939"/>
          </a:xfrm>
          <a:prstGeom prst="rect">
            <a:avLst/>
          </a:prstGeom>
        </p:spPr>
      </p:pic>
      <p:pic>
        <p:nvPicPr>
          <p:cNvPr id="20" name="Picture 19">
            <a:extLst>
              <a:ext uri="{FF2B5EF4-FFF2-40B4-BE49-F238E27FC236}">
                <a16:creationId xmlns:a16="http://schemas.microsoft.com/office/drawing/2014/main" id="{110B984E-1CED-AE89-29B5-9A39D320C7F9}"/>
              </a:ext>
            </a:extLst>
          </p:cNvPr>
          <p:cNvPicPr>
            <a:picLocks noChangeAspect="1"/>
          </p:cNvPicPr>
          <p:nvPr/>
        </p:nvPicPr>
        <p:blipFill>
          <a:blip r:embed="rId11"/>
          <a:stretch>
            <a:fillRect/>
          </a:stretch>
        </p:blipFill>
        <p:spPr>
          <a:xfrm>
            <a:off x="7676056" y="2498776"/>
            <a:ext cx="1182727" cy="1792379"/>
          </a:xfrm>
          <a:prstGeom prst="rect">
            <a:avLst/>
          </a:prstGeom>
        </p:spPr>
      </p:pic>
    </p:spTree>
    <p:extLst>
      <p:ext uri="{BB962C8B-B14F-4D97-AF65-F5344CB8AC3E}">
        <p14:creationId xmlns:p14="http://schemas.microsoft.com/office/powerpoint/2010/main" val="32079475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AU" sz="4000" b="1" dirty="0"/>
              <a:t>Staff Health</a:t>
            </a:r>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2365520" y="2459346"/>
            <a:ext cx="7638162" cy="2692780"/>
          </a:xfrm>
          <a:prstGeom prst="rect">
            <a:avLst/>
          </a:prstGeom>
          <a:ln>
            <a:noFill/>
          </a:ln>
        </p:spPr>
        <p:txBody>
          <a:bodyPr>
            <a:normAutofit/>
          </a:bodyPr>
          <a:lstStyle/>
          <a:p>
            <a:pPr marL="457200" lvl="1" indent="0">
              <a:buNone/>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001" y="167335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230824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pic>
        <p:nvPicPr>
          <p:cNvPr id="5" name="Picture 4">
            <a:extLst>
              <a:ext uri="{FF2B5EF4-FFF2-40B4-BE49-F238E27FC236}">
                <a16:creationId xmlns:a16="http://schemas.microsoft.com/office/drawing/2014/main" id="{96E066D0-67F6-EE25-9A9B-1725781011E0}"/>
              </a:ext>
            </a:extLst>
          </p:cNvPr>
          <p:cNvPicPr>
            <a:picLocks noChangeAspect="1"/>
          </p:cNvPicPr>
          <p:nvPr/>
        </p:nvPicPr>
        <p:blipFill>
          <a:blip r:embed="rId4"/>
          <a:stretch>
            <a:fillRect/>
          </a:stretch>
        </p:blipFill>
        <p:spPr>
          <a:xfrm>
            <a:off x="3532071" y="3469484"/>
            <a:ext cx="4389500" cy="1682642"/>
          </a:xfrm>
          <a:prstGeom prst="rect">
            <a:avLst/>
          </a:prstGeom>
        </p:spPr>
      </p:pic>
      <p:pic>
        <p:nvPicPr>
          <p:cNvPr id="7" name="Picture 6">
            <a:extLst>
              <a:ext uri="{FF2B5EF4-FFF2-40B4-BE49-F238E27FC236}">
                <a16:creationId xmlns:a16="http://schemas.microsoft.com/office/drawing/2014/main" id="{32D97E94-C908-1FB7-33DD-DF25F4365462}"/>
              </a:ext>
            </a:extLst>
          </p:cNvPr>
          <p:cNvPicPr>
            <a:picLocks noChangeAspect="1"/>
          </p:cNvPicPr>
          <p:nvPr/>
        </p:nvPicPr>
        <p:blipFill>
          <a:blip r:embed="rId5"/>
          <a:stretch>
            <a:fillRect/>
          </a:stretch>
        </p:blipFill>
        <p:spPr>
          <a:xfrm>
            <a:off x="8415832" y="3313911"/>
            <a:ext cx="2993395" cy="2603218"/>
          </a:xfrm>
          <a:prstGeom prst="rect">
            <a:avLst/>
          </a:prstGeom>
        </p:spPr>
      </p:pic>
      <p:pic>
        <p:nvPicPr>
          <p:cNvPr id="10" name="Picture 9">
            <a:extLst>
              <a:ext uri="{FF2B5EF4-FFF2-40B4-BE49-F238E27FC236}">
                <a16:creationId xmlns:a16="http://schemas.microsoft.com/office/drawing/2014/main" id="{8232792F-F9EC-53A4-7181-000694156BD3}"/>
              </a:ext>
            </a:extLst>
          </p:cNvPr>
          <p:cNvPicPr>
            <a:picLocks noChangeAspect="1"/>
          </p:cNvPicPr>
          <p:nvPr/>
        </p:nvPicPr>
        <p:blipFill>
          <a:blip r:embed="rId6"/>
          <a:stretch>
            <a:fillRect/>
          </a:stretch>
        </p:blipFill>
        <p:spPr>
          <a:xfrm>
            <a:off x="728363" y="1545868"/>
            <a:ext cx="3804234" cy="1707028"/>
          </a:xfrm>
          <a:prstGeom prst="rect">
            <a:avLst/>
          </a:prstGeom>
        </p:spPr>
      </p:pic>
    </p:spTree>
    <p:extLst>
      <p:ext uri="{BB962C8B-B14F-4D97-AF65-F5344CB8AC3E}">
        <p14:creationId xmlns:p14="http://schemas.microsoft.com/office/powerpoint/2010/main" val="36463615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GB" sz="4000" b="1" dirty="0"/>
              <a:t>Using a risk assessment tool</a:t>
            </a:r>
            <a:endParaRPr lang="en-AU" sz="4000" b="1" dirty="0"/>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2365520" y="2459346"/>
            <a:ext cx="7638162" cy="2692780"/>
          </a:xfrm>
          <a:prstGeom prst="rect">
            <a:avLst/>
          </a:prstGeom>
          <a:ln>
            <a:noFill/>
          </a:ln>
        </p:spPr>
        <p:txBody>
          <a:bodyPr>
            <a:normAutofit/>
          </a:bodyPr>
          <a:lstStyle/>
          <a:p>
            <a:pPr defTabSz="594360">
              <a:lnSpc>
                <a:spcPct val="130000"/>
              </a:lnSpc>
              <a:spcBef>
                <a:spcPts val="780"/>
              </a:spcBef>
              <a:spcAft>
                <a:spcPts val="780"/>
              </a:spcAft>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001" y="167335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230824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pic>
        <p:nvPicPr>
          <p:cNvPr id="5" name="Picture 4">
            <a:extLst>
              <a:ext uri="{FF2B5EF4-FFF2-40B4-BE49-F238E27FC236}">
                <a16:creationId xmlns:a16="http://schemas.microsoft.com/office/drawing/2014/main" id="{CBDF769E-AD3A-42AE-F247-710A4A36DA8C}"/>
              </a:ext>
            </a:extLst>
          </p:cNvPr>
          <p:cNvPicPr>
            <a:picLocks noChangeAspect="1"/>
          </p:cNvPicPr>
          <p:nvPr/>
        </p:nvPicPr>
        <p:blipFill>
          <a:blip r:embed="rId4"/>
          <a:stretch>
            <a:fillRect/>
          </a:stretch>
        </p:blipFill>
        <p:spPr>
          <a:xfrm>
            <a:off x="1455374" y="2484832"/>
            <a:ext cx="3854045" cy="2771948"/>
          </a:xfrm>
          <a:prstGeom prst="rect">
            <a:avLst/>
          </a:prstGeom>
        </p:spPr>
      </p:pic>
      <p:pic>
        <p:nvPicPr>
          <p:cNvPr id="11" name="Picture 10">
            <a:extLst>
              <a:ext uri="{FF2B5EF4-FFF2-40B4-BE49-F238E27FC236}">
                <a16:creationId xmlns:a16="http://schemas.microsoft.com/office/drawing/2014/main" id="{C90AC809-A019-1AFE-4DB0-BF3249FA8783}"/>
              </a:ext>
            </a:extLst>
          </p:cNvPr>
          <p:cNvPicPr>
            <a:picLocks noChangeAspect="1"/>
          </p:cNvPicPr>
          <p:nvPr/>
        </p:nvPicPr>
        <p:blipFill>
          <a:blip r:embed="rId5"/>
          <a:stretch>
            <a:fillRect/>
          </a:stretch>
        </p:blipFill>
        <p:spPr>
          <a:xfrm>
            <a:off x="6635509" y="2498776"/>
            <a:ext cx="4278319" cy="2769161"/>
          </a:xfrm>
          <a:prstGeom prst="rect">
            <a:avLst/>
          </a:prstGeom>
        </p:spPr>
      </p:pic>
    </p:spTree>
    <p:extLst>
      <p:ext uri="{BB962C8B-B14F-4D97-AF65-F5344CB8AC3E}">
        <p14:creationId xmlns:p14="http://schemas.microsoft.com/office/powerpoint/2010/main" val="949366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258904" y="194184"/>
            <a:ext cx="10515600" cy="908731"/>
          </a:xfrm>
          <a:noFill/>
          <a:ln>
            <a:noFill/>
          </a:ln>
        </p:spPr>
        <p:txBody>
          <a:bodyPr>
            <a:normAutofit/>
          </a:bodyPr>
          <a:lstStyle/>
          <a:p>
            <a:r>
              <a:rPr lang="en-GB" sz="4000" b="1" dirty="0"/>
              <a:t>Applying a risk to the risk matrix</a:t>
            </a:r>
            <a:endParaRPr lang="en-AU" sz="4000" b="1" dirty="0"/>
          </a:p>
        </p:txBody>
      </p:sp>
      <p:sp>
        <p:nvSpPr>
          <p:cNvPr id="3" name="Content Placeholder 2">
            <a:extLst>
              <a:ext uri="{FF2B5EF4-FFF2-40B4-BE49-F238E27FC236}">
                <a16:creationId xmlns:a16="http://schemas.microsoft.com/office/drawing/2014/main" id="{23C44D11-670C-4897-BA34-E37072C8BA0B}"/>
              </a:ext>
            </a:extLst>
          </p:cNvPr>
          <p:cNvSpPr>
            <a:spLocks noGrp="1"/>
          </p:cNvSpPr>
          <p:nvPr>
            <p:ph idx="1"/>
          </p:nvPr>
        </p:nvSpPr>
        <p:spPr>
          <a:xfrm>
            <a:off x="258904" y="1448350"/>
            <a:ext cx="11645074" cy="4432566"/>
          </a:xfrm>
          <a:ln>
            <a:noFill/>
          </a:ln>
        </p:spPr>
        <p:txBody>
          <a:bodyPr>
            <a:normAutofit/>
          </a:bodyPr>
          <a:lstStyle/>
          <a:p>
            <a:pPr marL="457200" lvl="1" indent="0">
              <a:buNone/>
            </a:pPr>
            <a:r>
              <a:rPr lang="en-GB" sz="1600" dirty="0"/>
              <a:t>Example water flushing plan to prevent legionella biofilm: </a:t>
            </a:r>
          </a:p>
          <a:p>
            <a:pPr marL="457200" lvl="1" indent="0">
              <a:buNone/>
            </a:pPr>
            <a:endParaRPr lang="en-GB" sz="1600" dirty="0"/>
          </a:p>
          <a:p>
            <a:pPr lvl="1"/>
            <a:r>
              <a:rPr lang="en-GB" sz="1600" dirty="0"/>
              <a:t>Is there a water flushing program in place? </a:t>
            </a:r>
          </a:p>
          <a:p>
            <a:pPr lvl="1"/>
            <a:r>
              <a:rPr lang="en-GB" sz="1600" dirty="0"/>
              <a:t>Are all dead-legs included? How do you know?</a:t>
            </a:r>
          </a:p>
          <a:p>
            <a:pPr lvl="1"/>
            <a:r>
              <a:rPr lang="en-GB" sz="1600" dirty="0"/>
              <a:t>Does flushing happen every 7 days or less? How do you know?</a:t>
            </a:r>
          </a:p>
          <a:p>
            <a:pPr lvl="1"/>
            <a:r>
              <a:rPr lang="en-GB" sz="1600" dirty="0"/>
              <a:t>Are the following included in the program: empty resident rooms, occupied resident rooms where ensuite is not used, pan room, medication room? How do you know?</a:t>
            </a:r>
          </a:p>
          <a:p>
            <a:pPr lvl="1"/>
            <a:r>
              <a:rPr lang="en-GB" sz="1600" dirty="0"/>
              <a:t>How often do you test for legionella and how are the areas for testing identified?</a:t>
            </a:r>
          </a:p>
          <a:p>
            <a:pPr lvl="1"/>
            <a:r>
              <a:rPr lang="en-GB" sz="1600" dirty="0"/>
              <a:t>Have you had any positive results for legionella or “other species”? If yes, how often does that happen?</a:t>
            </a:r>
          </a:p>
          <a:p>
            <a:pPr lvl="1"/>
            <a:r>
              <a:rPr lang="en-GB" sz="1600" dirty="0"/>
              <a:t>Using the table above, the consequence could be level 5 for a resident who acquires legionnaires disease that is not correctly identified. </a:t>
            </a:r>
          </a:p>
          <a:p>
            <a:pPr lvl="1"/>
            <a:r>
              <a:rPr lang="en-GB" sz="1600" dirty="0"/>
              <a:t>The likelihood is dependent on testing results and how well the water management plan is implemented at your residence based on your state guidelines.  </a:t>
            </a:r>
          </a:p>
          <a:p>
            <a:pPr lvl="1"/>
            <a:r>
              <a:rPr lang="en-GB" sz="1600" dirty="0"/>
              <a:t>Experience - the maintenance/property officer interpreted “every 7 days” as “weekly” </a:t>
            </a:r>
          </a:p>
          <a:p>
            <a:pPr lvl="1"/>
            <a:r>
              <a:rPr lang="en-GB" sz="1600" dirty="0"/>
              <a:t>The flushing timeline varied widely from one week to the next. </a:t>
            </a:r>
            <a:endParaRPr lang="en-AU" sz="1600"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spTree>
    <p:extLst>
      <p:ext uri="{BB962C8B-B14F-4D97-AF65-F5344CB8AC3E}">
        <p14:creationId xmlns:p14="http://schemas.microsoft.com/office/powerpoint/2010/main" val="41076849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258904" y="194184"/>
            <a:ext cx="10515600" cy="908731"/>
          </a:xfrm>
          <a:noFill/>
          <a:ln>
            <a:noFill/>
          </a:ln>
        </p:spPr>
        <p:txBody>
          <a:bodyPr>
            <a:normAutofit/>
          </a:bodyPr>
          <a:lstStyle/>
          <a:p>
            <a:r>
              <a:rPr lang="en-GB" sz="4000" b="1" dirty="0"/>
              <a:t>Example of a risk matrix with rationale</a:t>
            </a:r>
            <a:endParaRPr lang="en-AU" sz="4000" b="1" dirty="0"/>
          </a:p>
        </p:txBody>
      </p:sp>
      <p:pic>
        <p:nvPicPr>
          <p:cNvPr id="7" name="Content Placeholder 6">
            <a:extLst>
              <a:ext uri="{FF2B5EF4-FFF2-40B4-BE49-F238E27FC236}">
                <a16:creationId xmlns:a16="http://schemas.microsoft.com/office/drawing/2014/main" id="{87D96465-F1F0-C687-ED80-06C0AB6997D1}"/>
              </a:ext>
            </a:extLst>
          </p:cNvPr>
          <p:cNvPicPr>
            <a:picLocks noGrp="1" noChangeAspect="1"/>
          </p:cNvPicPr>
          <p:nvPr>
            <p:ph idx="1"/>
          </p:nvPr>
        </p:nvPicPr>
        <p:blipFill>
          <a:blip r:embed="rId2"/>
          <a:stretch>
            <a:fillRect/>
          </a:stretch>
        </p:blipFill>
        <p:spPr>
          <a:xfrm>
            <a:off x="1880601" y="1495145"/>
            <a:ext cx="8402223" cy="4010585"/>
          </a:xfrm>
          <a:ln>
            <a:noFill/>
          </a:ln>
        </p:spPr>
      </p:pic>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4">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spTree>
    <p:extLst>
      <p:ext uri="{BB962C8B-B14F-4D97-AF65-F5344CB8AC3E}">
        <p14:creationId xmlns:p14="http://schemas.microsoft.com/office/powerpoint/2010/main" val="12012275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C44D11-670C-4897-BA34-E37072C8BA0B}"/>
              </a:ext>
            </a:extLst>
          </p:cNvPr>
          <p:cNvSpPr>
            <a:spLocks noGrp="1"/>
          </p:cNvSpPr>
          <p:nvPr>
            <p:ph idx="1"/>
          </p:nvPr>
        </p:nvSpPr>
        <p:spPr>
          <a:xfrm>
            <a:off x="258904" y="1448350"/>
            <a:ext cx="11645074" cy="4105389"/>
          </a:xfrm>
          <a:ln>
            <a:noFill/>
          </a:ln>
        </p:spPr>
        <p:txBody>
          <a:bodyPr>
            <a:normAutofit/>
          </a:bodyPr>
          <a:lstStyle/>
          <a:p>
            <a:pPr marL="457200" lvl="1" indent="0">
              <a:buNone/>
            </a:pPr>
            <a:r>
              <a:rPr lang="en-US" b="0" i="0" dirty="0">
                <a:solidFill>
                  <a:srgbClr val="000000"/>
                </a:solidFill>
                <a:effectLst/>
              </a:rPr>
              <a:t>ACIPC acknowledges Aboriginal and Torres Strait Island people as the traditional owners of country throughout Australia and ngā iwi Māori as the people of the land of Aotearoa and respects their continuing connection to culture, land, waterways, community, and family.</a:t>
            </a: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spTree>
    <p:extLst>
      <p:ext uri="{BB962C8B-B14F-4D97-AF65-F5344CB8AC3E}">
        <p14:creationId xmlns:p14="http://schemas.microsoft.com/office/powerpoint/2010/main" val="361837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258904" y="194184"/>
            <a:ext cx="10515600" cy="908731"/>
          </a:xfrm>
          <a:noFill/>
          <a:ln>
            <a:noFill/>
          </a:ln>
        </p:spPr>
        <p:txBody>
          <a:bodyPr>
            <a:normAutofit/>
          </a:bodyPr>
          <a:lstStyle/>
          <a:p>
            <a:r>
              <a:rPr lang="en-GB" sz="4000" b="1" dirty="0"/>
              <a:t>Building an IPC Plan from the Risk Matrix</a:t>
            </a:r>
            <a:endParaRPr lang="en-AU" sz="4000" b="1" dirty="0"/>
          </a:p>
        </p:txBody>
      </p:sp>
      <p:pic>
        <p:nvPicPr>
          <p:cNvPr id="7" name="Content Placeholder 6">
            <a:extLst>
              <a:ext uri="{FF2B5EF4-FFF2-40B4-BE49-F238E27FC236}">
                <a16:creationId xmlns:a16="http://schemas.microsoft.com/office/drawing/2014/main" id="{7A4BAA59-3FDD-BF9D-9630-A545DAFC0516}"/>
              </a:ext>
            </a:extLst>
          </p:cNvPr>
          <p:cNvPicPr>
            <a:picLocks noGrp="1" noChangeAspect="1"/>
          </p:cNvPicPr>
          <p:nvPr>
            <p:ph idx="1"/>
          </p:nvPr>
        </p:nvPicPr>
        <p:blipFill>
          <a:blip r:embed="rId2"/>
          <a:stretch>
            <a:fillRect/>
          </a:stretch>
        </p:blipFill>
        <p:spPr>
          <a:xfrm>
            <a:off x="699337" y="1799987"/>
            <a:ext cx="10764752" cy="3400900"/>
          </a:xfrm>
          <a:ln>
            <a:noFill/>
          </a:ln>
        </p:spPr>
      </p:pic>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4">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spTree>
    <p:extLst>
      <p:ext uri="{BB962C8B-B14F-4D97-AF65-F5344CB8AC3E}">
        <p14:creationId xmlns:p14="http://schemas.microsoft.com/office/powerpoint/2010/main" val="10419901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258904" y="194184"/>
            <a:ext cx="10515600" cy="908731"/>
          </a:xfrm>
          <a:noFill/>
          <a:ln>
            <a:noFill/>
          </a:ln>
        </p:spPr>
        <p:txBody>
          <a:bodyPr/>
          <a:lstStyle/>
          <a:p>
            <a:r>
              <a:rPr lang="en-GB" b="1" dirty="0"/>
              <a:t>Review of Templates Placeholder</a:t>
            </a:r>
            <a:endParaRPr lang="en-AU" b="1" dirty="0"/>
          </a:p>
        </p:txBody>
      </p:sp>
      <p:sp>
        <p:nvSpPr>
          <p:cNvPr id="3" name="Content Placeholder 2">
            <a:extLst>
              <a:ext uri="{FF2B5EF4-FFF2-40B4-BE49-F238E27FC236}">
                <a16:creationId xmlns:a16="http://schemas.microsoft.com/office/drawing/2014/main" id="{23C44D11-670C-4897-BA34-E37072C8BA0B}"/>
              </a:ext>
            </a:extLst>
          </p:cNvPr>
          <p:cNvSpPr>
            <a:spLocks noGrp="1"/>
          </p:cNvSpPr>
          <p:nvPr>
            <p:ph idx="1"/>
          </p:nvPr>
        </p:nvSpPr>
        <p:spPr>
          <a:xfrm>
            <a:off x="258904" y="1448350"/>
            <a:ext cx="11645074" cy="4105389"/>
          </a:xfrm>
          <a:ln>
            <a:noFill/>
          </a:ln>
        </p:spPr>
        <p:txBody>
          <a:bodyPr>
            <a:normAutofit/>
          </a:bodyPr>
          <a:lstStyle/>
          <a:p>
            <a:pPr marL="457200" lvl="1" indent="0">
              <a:buNone/>
            </a:pPr>
            <a:r>
              <a:rPr lang="en-AU" dirty="0"/>
              <a:t>Sample Risk Assessment</a:t>
            </a:r>
          </a:p>
          <a:p>
            <a:pPr marL="457200" lvl="1" indent="0">
              <a:buNone/>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pic>
        <p:nvPicPr>
          <p:cNvPr id="7" name="Picture 6">
            <a:extLst>
              <a:ext uri="{FF2B5EF4-FFF2-40B4-BE49-F238E27FC236}">
                <a16:creationId xmlns:a16="http://schemas.microsoft.com/office/drawing/2014/main" id="{652B89B6-FA4C-D479-314C-CB007991ECD7}"/>
              </a:ext>
            </a:extLst>
          </p:cNvPr>
          <p:cNvPicPr>
            <a:picLocks noChangeAspect="1"/>
          </p:cNvPicPr>
          <p:nvPr/>
        </p:nvPicPr>
        <p:blipFill>
          <a:blip r:embed="rId4"/>
          <a:stretch>
            <a:fillRect/>
          </a:stretch>
        </p:blipFill>
        <p:spPr>
          <a:xfrm>
            <a:off x="5004619" y="1450936"/>
            <a:ext cx="6446634" cy="4545052"/>
          </a:xfrm>
          <a:prstGeom prst="rect">
            <a:avLst/>
          </a:prstGeom>
        </p:spPr>
      </p:pic>
    </p:spTree>
    <p:extLst>
      <p:ext uri="{BB962C8B-B14F-4D97-AF65-F5344CB8AC3E}">
        <p14:creationId xmlns:p14="http://schemas.microsoft.com/office/powerpoint/2010/main" val="30351978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258904" y="194184"/>
            <a:ext cx="10515600" cy="908731"/>
          </a:xfrm>
          <a:noFill/>
          <a:ln>
            <a:noFill/>
          </a:ln>
        </p:spPr>
        <p:txBody>
          <a:bodyPr/>
          <a:lstStyle/>
          <a:p>
            <a:r>
              <a:rPr lang="en-AU" b="1" dirty="0"/>
              <a:t>Review of Templates Placeholder</a:t>
            </a:r>
          </a:p>
        </p:txBody>
      </p:sp>
      <p:sp>
        <p:nvSpPr>
          <p:cNvPr id="3" name="Content Placeholder 2">
            <a:extLst>
              <a:ext uri="{FF2B5EF4-FFF2-40B4-BE49-F238E27FC236}">
                <a16:creationId xmlns:a16="http://schemas.microsoft.com/office/drawing/2014/main" id="{23C44D11-670C-4897-BA34-E37072C8BA0B}"/>
              </a:ext>
            </a:extLst>
          </p:cNvPr>
          <p:cNvSpPr>
            <a:spLocks noGrp="1"/>
          </p:cNvSpPr>
          <p:nvPr>
            <p:ph idx="1"/>
          </p:nvPr>
        </p:nvSpPr>
        <p:spPr>
          <a:xfrm>
            <a:off x="258904" y="1448350"/>
            <a:ext cx="11645074" cy="4105389"/>
          </a:xfrm>
          <a:ln>
            <a:noFill/>
          </a:ln>
        </p:spPr>
        <p:txBody>
          <a:bodyPr>
            <a:normAutofit/>
          </a:bodyPr>
          <a:lstStyle/>
          <a:p>
            <a:pPr marL="457200" lvl="1" indent="0">
              <a:buNone/>
            </a:pPr>
            <a:r>
              <a:rPr lang="en-AU" dirty="0"/>
              <a:t>IPC Program Plan</a:t>
            </a:r>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5644" y="250031"/>
            <a:ext cx="3163347" cy="862012"/>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0" y="1217984"/>
            <a:ext cx="1219200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0" y="5995988"/>
            <a:ext cx="12306300" cy="862011"/>
          </a:xfrm>
          <a:prstGeom prst="rect">
            <a:avLst/>
          </a:prstGeom>
        </p:spPr>
      </p:pic>
      <p:pic>
        <p:nvPicPr>
          <p:cNvPr id="7" name="Picture 6">
            <a:extLst>
              <a:ext uri="{FF2B5EF4-FFF2-40B4-BE49-F238E27FC236}">
                <a16:creationId xmlns:a16="http://schemas.microsoft.com/office/drawing/2014/main" id="{2958611A-D436-8F25-F76A-046DCFB1B727}"/>
              </a:ext>
            </a:extLst>
          </p:cNvPr>
          <p:cNvPicPr>
            <a:picLocks noChangeAspect="1"/>
          </p:cNvPicPr>
          <p:nvPr/>
        </p:nvPicPr>
        <p:blipFill>
          <a:blip r:embed="rId4"/>
          <a:stretch>
            <a:fillRect/>
          </a:stretch>
        </p:blipFill>
        <p:spPr>
          <a:xfrm>
            <a:off x="3765754" y="1304261"/>
            <a:ext cx="7088283" cy="4629969"/>
          </a:xfrm>
          <a:prstGeom prst="rect">
            <a:avLst/>
          </a:prstGeom>
        </p:spPr>
      </p:pic>
    </p:spTree>
    <p:extLst>
      <p:ext uri="{BB962C8B-B14F-4D97-AF65-F5344CB8AC3E}">
        <p14:creationId xmlns:p14="http://schemas.microsoft.com/office/powerpoint/2010/main" val="13903963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75D93C80-B1BB-4B23-A165-1970F79BD76B}"/>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US" sz="4000" b="1" kern="1200" dirty="0">
                <a:solidFill>
                  <a:schemeClr val="tx1"/>
                </a:solidFill>
                <a:latin typeface="+mj-lt"/>
                <a:ea typeface="+mj-ea"/>
                <a:cs typeface="+mj-cs"/>
              </a:rPr>
              <a:t>Putting it all together!</a:t>
            </a:r>
          </a:p>
        </p:txBody>
      </p:sp>
      <p:sp>
        <p:nvSpPr>
          <p:cNvPr id="19" name="Rectangle 1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4">
            <a:extLst>
              <a:ext uri="{FF2B5EF4-FFF2-40B4-BE49-F238E27FC236}">
                <a16:creationId xmlns:a16="http://schemas.microsoft.com/office/drawing/2014/main" id="{85CAE597-0727-442F-9F93-229A763C6CCD}"/>
              </a:ext>
            </a:extLst>
          </p:cNvPr>
          <p:cNvSpPr>
            <a:spLocks/>
          </p:cNvSpPr>
          <p:nvPr/>
        </p:nvSpPr>
        <p:spPr>
          <a:xfrm>
            <a:off x="491613" y="2634430"/>
            <a:ext cx="5155970" cy="3005039"/>
          </a:xfrm>
          <a:prstGeom prst="rect">
            <a:avLst/>
          </a:prstGeom>
          <a:ln>
            <a:noFill/>
          </a:ln>
        </p:spPr>
        <p:txBody>
          <a:bodyPr>
            <a:normAutofit fontScale="92500" lnSpcReduction="10000"/>
          </a:bodyPr>
          <a:lstStyle/>
          <a:p>
            <a:pPr marL="342900" indent="-342900">
              <a:buFont typeface="Arial" panose="020B0604020202020204" pitchFamily="34" charset="0"/>
              <a:buChar char="•"/>
            </a:pPr>
            <a:r>
              <a:rPr lang="en-GB" sz="2000" dirty="0"/>
              <a:t>Use the ACIPC modules to outline plan</a:t>
            </a:r>
          </a:p>
          <a:p>
            <a:pPr marL="342900" indent="-342900">
              <a:buFont typeface="Arial" panose="020B0604020202020204" pitchFamily="34" charset="0"/>
              <a:buChar char="•"/>
            </a:pPr>
            <a:r>
              <a:rPr lang="en-GB" sz="2000" dirty="0"/>
              <a:t>Peel off different categories – one at a time Review the Aged Care Quality Standards – worker guidance document and compare against your program plan </a:t>
            </a:r>
            <a:r>
              <a:rPr lang="en-GB" sz="2000" dirty="0">
                <a:hlinkClick r:id="rId2"/>
              </a:rPr>
              <a:t>https://www.agedcarequality.gov.au/sites/default/files/media/aged-care-quality-standards-draft-worker-guidance.pdf</a:t>
            </a:r>
            <a:endParaRPr lang="en-GB" sz="2000" dirty="0"/>
          </a:p>
          <a:p>
            <a:pPr marL="342900" indent="-342900">
              <a:buFont typeface="Arial" panose="020B0604020202020204" pitchFamily="34" charset="0"/>
              <a:buChar char="•"/>
            </a:pPr>
            <a:r>
              <a:rPr lang="en-GB" sz="2000" dirty="0"/>
              <a:t>Review the state and national guidelines to aid with your strategies</a:t>
            </a:r>
          </a:p>
          <a:p>
            <a:pPr marL="342900" indent="-342900">
              <a:buFont typeface="Arial" panose="020B0604020202020204" pitchFamily="34" charset="0"/>
              <a:buChar char="•"/>
            </a:pPr>
            <a:r>
              <a:rPr lang="en-GB" sz="2000" dirty="0"/>
              <a:t>One step at a time </a:t>
            </a:r>
          </a:p>
          <a:p>
            <a:pPr marL="457200" lvl="1" indent="0">
              <a:buNone/>
            </a:pPr>
            <a:endParaRPr lang="en-AU" sz="2000" dirty="0"/>
          </a:p>
        </p:txBody>
      </p:sp>
      <p:sp>
        <p:nvSpPr>
          <p:cNvPr id="6" name="Content Placeholder 5">
            <a:extLst>
              <a:ext uri="{FF2B5EF4-FFF2-40B4-BE49-F238E27FC236}">
                <a16:creationId xmlns:a16="http://schemas.microsoft.com/office/drawing/2014/main" id="{E828B050-FB55-4E0E-A424-F91C3FB33004}"/>
              </a:ext>
            </a:extLst>
          </p:cNvPr>
          <p:cNvSpPr>
            <a:spLocks/>
          </p:cNvSpPr>
          <p:nvPr/>
        </p:nvSpPr>
        <p:spPr>
          <a:xfrm>
            <a:off x="6234454" y="2738456"/>
            <a:ext cx="3416928" cy="2455917"/>
          </a:xfrm>
          <a:prstGeom prst="rect">
            <a:avLst/>
          </a:prstGeom>
          <a:ln>
            <a:noFill/>
          </a:ln>
        </p:spPr>
        <p:txBody>
          <a:bodyPr>
            <a:normAutofit/>
          </a:bodyPr>
          <a:lstStyle/>
          <a:p>
            <a:pPr defTabSz="594360">
              <a:spcAft>
                <a:spcPts val="600"/>
              </a:spcAft>
            </a:pPr>
            <a:endParaRPr lang="en-AU" sz="1170" kern="1200" dirty="0">
              <a:solidFill>
                <a:schemeClr val="tx1"/>
              </a:solidFill>
              <a:latin typeface="+mn-lt"/>
              <a:ea typeface="+mn-ea"/>
              <a:cs typeface="+mn-cs"/>
            </a:endParaRPr>
          </a:p>
        </p:txBody>
      </p:sp>
      <p:pic>
        <p:nvPicPr>
          <p:cNvPr id="7" name="Picture 6" descr="Background pattern&#10;&#10;Description automatically generated">
            <a:extLst>
              <a:ext uri="{FF2B5EF4-FFF2-40B4-BE49-F238E27FC236}">
                <a16:creationId xmlns:a16="http://schemas.microsoft.com/office/drawing/2014/main" id="{B7F08A4E-070C-4D53-84C3-455E50C699AF}"/>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2042586" y="5715350"/>
            <a:ext cx="8106828" cy="568440"/>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E6E90734-F01D-47C6-A3D0-86549EB09E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5929" y="1926266"/>
            <a:ext cx="2086021" cy="568441"/>
          </a:xfrm>
          <a:prstGeom prst="rect">
            <a:avLst/>
          </a:prstGeom>
        </p:spPr>
      </p:pic>
      <p:cxnSp>
        <p:nvCxnSpPr>
          <p:cNvPr id="12" name="Straight Connector 11">
            <a:extLst>
              <a:ext uri="{FF2B5EF4-FFF2-40B4-BE49-F238E27FC236}">
                <a16:creationId xmlns:a16="http://schemas.microsoft.com/office/drawing/2014/main" id="{13B79E13-7034-41CE-AE89-FAB80A6EF8C3}"/>
              </a:ext>
            </a:extLst>
          </p:cNvPr>
          <p:cNvCxnSpPr>
            <a:cxnSpLocks/>
          </p:cNvCxnSpPr>
          <p:nvPr/>
        </p:nvCxnSpPr>
        <p:spPr>
          <a:xfrm>
            <a:off x="2042586" y="2564568"/>
            <a:ext cx="8039829"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3538392-9449-24BA-6FC3-87A0512E3C45}"/>
              </a:ext>
            </a:extLst>
          </p:cNvPr>
          <p:cNvPicPr>
            <a:picLocks noChangeAspect="1"/>
          </p:cNvPicPr>
          <p:nvPr/>
        </p:nvPicPr>
        <p:blipFill>
          <a:blip r:embed="rId5"/>
          <a:stretch>
            <a:fillRect/>
          </a:stretch>
        </p:blipFill>
        <p:spPr>
          <a:xfrm>
            <a:off x="6531852" y="2693953"/>
            <a:ext cx="1840508" cy="2647671"/>
          </a:xfrm>
          <a:prstGeom prst="rect">
            <a:avLst/>
          </a:prstGeom>
        </p:spPr>
      </p:pic>
      <p:pic>
        <p:nvPicPr>
          <p:cNvPr id="13" name="Picture 12">
            <a:extLst>
              <a:ext uri="{FF2B5EF4-FFF2-40B4-BE49-F238E27FC236}">
                <a16:creationId xmlns:a16="http://schemas.microsoft.com/office/drawing/2014/main" id="{30110D6F-2265-32E8-A595-0643BB193FEB}"/>
              </a:ext>
            </a:extLst>
          </p:cNvPr>
          <p:cNvPicPr>
            <a:picLocks noChangeAspect="1"/>
          </p:cNvPicPr>
          <p:nvPr/>
        </p:nvPicPr>
        <p:blipFill>
          <a:blip r:embed="rId6"/>
          <a:stretch>
            <a:fillRect/>
          </a:stretch>
        </p:blipFill>
        <p:spPr>
          <a:xfrm>
            <a:off x="8959231" y="2741236"/>
            <a:ext cx="1844230" cy="2553106"/>
          </a:xfrm>
          <a:prstGeom prst="rect">
            <a:avLst/>
          </a:prstGeom>
        </p:spPr>
      </p:pic>
    </p:spTree>
    <p:extLst>
      <p:ext uri="{BB962C8B-B14F-4D97-AF65-F5344CB8AC3E}">
        <p14:creationId xmlns:p14="http://schemas.microsoft.com/office/powerpoint/2010/main" val="384433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0A05691-F36F-44DD-904C-144D68CAF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4D8B04E-38C1-07FA-FBA4-DE16E25B31A2}"/>
              </a:ext>
            </a:extLst>
          </p:cNvPr>
          <p:cNvPicPr>
            <a:picLocks noChangeAspect="1"/>
          </p:cNvPicPr>
          <p:nvPr/>
        </p:nvPicPr>
        <p:blipFill>
          <a:blip r:embed="rId2"/>
          <a:stretch>
            <a:fillRect/>
          </a:stretch>
        </p:blipFill>
        <p:spPr>
          <a:xfrm>
            <a:off x="441657" y="585216"/>
            <a:ext cx="2809505" cy="2338913"/>
          </a:xfrm>
          <a:prstGeom prst="rect">
            <a:avLst/>
          </a:prstGeom>
        </p:spPr>
      </p:pic>
      <p:pic>
        <p:nvPicPr>
          <p:cNvPr id="8" name="Picture 7">
            <a:extLst>
              <a:ext uri="{FF2B5EF4-FFF2-40B4-BE49-F238E27FC236}">
                <a16:creationId xmlns:a16="http://schemas.microsoft.com/office/drawing/2014/main" id="{0CD6EA66-3FD3-1681-7002-473F9C151C84}"/>
              </a:ext>
            </a:extLst>
          </p:cNvPr>
          <p:cNvPicPr>
            <a:picLocks noChangeAspect="1"/>
          </p:cNvPicPr>
          <p:nvPr/>
        </p:nvPicPr>
        <p:blipFill>
          <a:blip r:embed="rId3"/>
          <a:stretch>
            <a:fillRect/>
          </a:stretch>
        </p:blipFill>
        <p:spPr>
          <a:xfrm>
            <a:off x="3525236" y="641128"/>
            <a:ext cx="2873667" cy="2227091"/>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7EF02376-EB71-4366-86AF-659577259F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575" y="3834777"/>
            <a:ext cx="5989328" cy="1632091"/>
          </a:xfrm>
          <a:prstGeom prst="rect">
            <a:avLst/>
          </a:prstGeom>
        </p:spPr>
      </p:pic>
      <p:sp useBgFill="1">
        <p:nvSpPr>
          <p:cNvPr id="30" name="Rectangle 29">
            <a:extLst>
              <a:ext uri="{FF2B5EF4-FFF2-40B4-BE49-F238E27FC236}">
                <a16:creationId xmlns:a16="http://schemas.microsoft.com/office/drawing/2014/main" id="{D79DE9F7-28C4-4856-BA57-D696E124C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4892" y="633619"/>
            <a:ext cx="492741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D10C423-C66B-464F-A223-AD7DA2E006EA}"/>
              </a:ext>
            </a:extLst>
          </p:cNvPr>
          <p:cNvSpPr>
            <a:spLocks noGrp="1"/>
          </p:cNvSpPr>
          <p:nvPr>
            <p:ph type="ctrTitle"/>
          </p:nvPr>
        </p:nvSpPr>
        <p:spPr>
          <a:xfrm>
            <a:off x="7313516" y="633619"/>
            <a:ext cx="4056530" cy="1883439"/>
          </a:xfrm>
        </p:spPr>
        <p:txBody>
          <a:bodyPr vert="horz" lIns="91440" tIns="45720" rIns="91440" bIns="45720" rtlCol="0" anchor="ctr">
            <a:normAutofit/>
          </a:bodyPr>
          <a:lstStyle/>
          <a:p>
            <a:pPr algn="l"/>
            <a:r>
              <a:rPr lang="en-GB" sz="1200" b="1" dirty="0"/>
              <a:t>Sarah Gaines-Hill, RN, MSN, CIC</a:t>
            </a:r>
            <a:br>
              <a:rPr lang="en-GB" sz="1200" b="1" dirty="0"/>
            </a:br>
            <a:r>
              <a:rPr lang="en-GB" sz="1200" b="1" dirty="0"/>
              <a:t>General Manger Infection Prevention and Control</a:t>
            </a:r>
          </a:p>
        </p:txBody>
      </p:sp>
      <p:sp>
        <p:nvSpPr>
          <p:cNvPr id="31" name="Rectangle 30">
            <a:extLst>
              <a:ext uri="{FF2B5EF4-FFF2-40B4-BE49-F238E27FC236}">
                <a16:creationId xmlns:a16="http://schemas.microsoft.com/office/drawing/2014/main" id="{E1F9ED9C-121B-44C6-A308-5824769C4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0884"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4A5F8185-F27B-4E99-A06C-007336FE3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52776" y="2121408"/>
            <a:ext cx="395865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A7A09BF-E51A-4C1D-B111-16FE4F6A4038}"/>
              </a:ext>
            </a:extLst>
          </p:cNvPr>
          <p:cNvSpPr txBox="1"/>
          <p:nvPr/>
        </p:nvSpPr>
        <p:spPr>
          <a:xfrm>
            <a:off x="7313516" y="4009262"/>
            <a:ext cx="4056530" cy="177889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050" b="1" dirty="0"/>
              <a:t>Australasian College for Infection Prevention and Control </a:t>
            </a:r>
          </a:p>
          <a:p>
            <a:pPr indent="-228600">
              <a:lnSpc>
                <a:spcPct val="90000"/>
              </a:lnSpc>
              <a:spcAft>
                <a:spcPts val="600"/>
              </a:spcAft>
              <a:buFont typeface="Arial" panose="020B0604020202020204" pitchFamily="34" charset="0"/>
              <a:buChar char="•"/>
            </a:pPr>
            <a:r>
              <a:rPr lang="en-US" sz="1050" dirty="0"/>
              <a:t>Level 6</a:t>
            </a:r>
          </a:p>
          <a:p>
            <a:pPr indent="-228600">
              <a:lnSpc>
                <a:spcPct val="90000"/>
              </a:lnSpc>
              <a:spcAft>
                <a:spcPts val="600"/>
              </a:spcAft>
              <a:buFont typeface="Arial" panose="020B0604020202020204" pitchFamily="34" charset="0"/>
              <a:buChar char="•"/>
            </a:pPr>
            <a:r>
              <a:rPr lang="en-US" sz="1050" dirty="0"/>
              <a:t>152 Macquarie Steet</a:t>
            </a:r>
          </a:p>
          <a:p>
            <a:pPr indent="-228600">
              <a:lnSpc>
                <a:spcPct val="90000"/>
              </a:lnSpc>
              <a:spcAft>
                <a:spcPts val="600"/>
              </a:spcAft>
              <a:buFont typeface="Arial" panose="020B0604020202020204" pitchFamily="34" charset="0"/>
              <a:buChar char="•"/>
            </a:pPr>
            <a:r>
              <a:rPr lang="en-US" sz="1050" dirty="0"/>
              <a:t>Hobart TAS 7000</a:t>
            </a:r>
          </a:p>
          <a:p>
            <a:pPr indent="-228600">
              <a:lnSpc>
                <a:spcPct val="90000"/>
              </a:lnSpc>
              <a:spcAft>
                <a:spcPts val="600"/>
              </a:spcAft>
              <a:buFont typeface="Arial" panose="020B0604020202020204" pitchFamily="34" charset="0"/>
              <a:buChar char="•"/>
            </a:pPr>
            <a:endParaRPr lang="en-US" sz="1050" dirty="0"/>
          </a:p>
          <a:p>
            <a:pPr indent="-228600">
              <a:lnSpc>
                <a:spcPct val="90000"/>
              </a:lnSpc>
              <a:spcAft>
                <a:spcPts val="600"/>
              </a:spcAft>
              <a:buFont typeface="Arial" panose="020B0604020202020204" pitchFamily="34" charset="0"/>
              <a:buChar char="•"/>
            </a:pPr>
            <a:r>
              <a:rPr lang="en-US" sz="1050" dirty="0"/>
              <a:t>03 6281 9239</a:t>
            </a:r>
          </a:p>
          <a:p>
            <a:pPr indent="-228600">
              <a:lnSpc>
                <a:spcPct val="90000"/>
              </a:lnSpc>
              <a:spcAft>
                <a:spcPts val="600"/>
              </a:spcAft>
              <a:buFont typeface="Arial" panose="020B0604020202020204" pitchFamily="34" charset="0"/>
              <a:buChar char="•"/>
            </a:pPr>
            <a:r>
              <a:rPr lang="en-US" sz="1050" dirty="0">
                <a:hlinkClick r:id="rId5"/>
              </a:rPr>
              <a:t>office@acipc.org.au</a:t>
            </a:r>
            <a:endParaRPr lang="en-US" sz="1050" dirty="0"/>
          </a:p>
          <a:p>
            <a:pPr indent="-228600">
              <a:lnSpc>
                <a:spcPct val="90000"/>
              </a:lnSpc>
              <a:spcAft>
                <a:spcPts val="600"/>
              </a:spcAft>
              <a:buFont typeface="Arial" panose="020B0604020202020204" pitchFamily="34" charset="0"/>
              <a:buChar char="•"/>
            </a:pPr>
            <a:r>
              <a:rPr lang="en-US" sz="1050" dirty="0"/>
              <a:t>www.acipc.org.au</a:t>
            </a:r>
          </a:p>
        </p:txBody>
      </p:sp>
      <p:pic>
        <p:nvPicPr>
          <p:cNvPr id="5" name="Picture 4">
            <a:extLst>
              <a:ext uri="{FF2B5EF4-FFF2-40B4-BE49-F238E27FC236}">
                <a16:creationId xmlns:a16="http://schemas.microsoft.com/office/drawing/2014/main" id="{525C2ED9-AA64-32A6-9040-28D69549D5D4}"/>
              </a:ext>
            </a:extLst>
          </p:cNvPr>
          <p:cNvPicPr>
            <a:picLocks noChangeAspect="1"/>
          </p:cNvPicPr>
          <p:nvPr/>
        </p:nvPicPr>
        <p:blipFill>
          <a:blip r:embed="rId6"/>
          <a:stretch>
            <a:fillRect/>
          </a:stretch>
        </p:blipFill>
        <p:spPr>
          <a:xfrm>
            <a:off x="8277224" y="2276875"/>
            <a:ext cx="1960001" cy="1426214"/>
          </a:xfrm>
          <a:prstGeom prst="rect">
            <a:avLst/>
          </a:prstGeom>
        </p:spPr>
      </p:pic>
    </p:spTree>
    <p:extLst>
      <p:ext uri="{BB962C8B-B14F-4D97-AF65-F5344CB8AC3E}">
        <p14:creationId xmlns:p14="http://schemas.microsoft.com/office/powerpoint/2010/main" val="8249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AU" sz="4000" b="1" dirty="0"/>
              <a:t>Disclaimer</a:t>
            </a:r>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2365520" y="2459346"/>
            <a:ext cx="7638162" cy="2692780"/>
          </a:xfrm>
          <a:prstGeom prst="rect">
            <a:avLst/>
          </a:prstGeom>
          <a:ln>
            <a:noFill/>
          </a:ln>
        </p:spPr>
        <p:txBody>
          <a:bodyPr>
            <a:normAutofit/>
          </a:bodyPr>
          <a:lstStyle/>
          <a:p>
            <a:pPr defTabSz="594360">
              <a:lnSpc>
                <a:spcPct val="130000"/>
              </a:lnSpc>
              <a:spcBef>
                <a:spcPts val="780"/>
              </a:spcBef>
              <a:spcAft>
                <a:spcPts val="780"/>
              </a:spcAft>
            </a:pPr>
            <a:r>
              <a:rPr lang="en-GB" sz="1600" b="1" kern="1200" dirty="0">
                <a:solidFill>
                  <a:schemeClr val="tx1"/>
                </a:solidFill>
                <a:latin typeface="+mn-lt"/>
                <a:ea typeface="+mn-ea"/>
                <a:cs typeface="+mn-cs"/>
              </a:rPr>
              <a:t>There are no conflicts of interest </a:t>
            </a:r>
          </a:p>
          <a:p>
            <a:pPr marL="457200" lvl="1" indent="0">
              <a:buNone/>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001" y="167335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230824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spTree>
    <p:extLst>
      <p:ext uri="{BB962C8B-B14F-4D97-AF65-F5344CB8AC3E}">
        <p14:creationId xmlns:p14="http://schemas.microsoft.com/office/powerpoint/2010/main" val="337298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AU" sz="4000" b="1" dirty="0"/>
              <a:t>Objectives</a:t>
            </a:r>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1444752" y="2568266"/>
            <a:ext cx="8558930" cy="2583860"/>
          </a:xfrm>
          <a:prstGeom prst="rect">
            <a:avLst/>
          </a:prstGeom>
          <a:ln>
            <a:noFill/>
          </a:ln>
        </p:spPr>
        <p:txBody>
          <a:bodyPr>
            <a:normAutofit fontScale="77500" lnSpcReduction="20000"/>
          </a:bodyPr>
          <a:lstStyle/>
          <a:p>
            <a:pPr defTabSz="594360">
              <a:lnSpc>
                <a:spcPct val="130000"/>
              </a:lnSpc>
              <a:spcBef>
                <a:spcPts val="780"/>
              </a:spcBef>
              <a:spcAft>
                <a:spcPts val="780"/>
              </a:spcAft>
            </a:pPr>
            <a:r>
              <a:rPr lang="en-GB" sz="2100" kern="1200" dirty="0">
                <a:solidFill>
                  <a:schemeClr val="tx1"/>
                </a:solidFill>
                <a:latin typeface="+mn-lt"/>
                <a:ea typeface="+mn-ea"/>
                <a:cs typeface="+mn-cs"/>
              </a:rPr>
              <a:t>At the end of this presentation, you should be able to:</a:t>
            </a:r>
          </a:p>
          <a:p>
            <a:pPr marL="228600" indent="-228600" defTabSz="594360">
              <a:lnSpc>
                <a:spcPct val="130000"/>
              </a:lnSpc>
              <a:spcBef>
                <a:spcPts val="780"/>
              </a:spcBef>
              <a:spcAft>
                <a:spcPts val="780"/>
              </a:spcAft>
              <a:buFont typeface="+mj-lt"/>
              <a:buAutoNum type="arabicPeriod"/>
            </a:pPr>
            <a:r>
              <a:rPr lang="en-GB" sz="2100" kern="1200" dirty="0">
                <a:solidFill>
                  <a:schemeClr val="tx1"/>
                </a:solidFill>
                <a:latin typeface="+mn-lt"/>
                <a:ea typeface="+mn-ea"/>
                <a:cs typeface="+mn-cs"/>
              </a:rPr>
              <a:t>Use the ACIPC Foundations course learnings and strengthened standards to help guide the IPC plan</a:t>
            </a:r>
          </a:p>
          <a:p>
            <a:pPr marL="228600" indent="-228600" defTabSz="594360">
              <a:lnSpc>
                <a:spcPct val="130000"/>
              </a:lnSpc>
              <a:spcBef>
                <a:spcPts val="780"/>
              </a:spcBef>
              <a:spcAft>
                <a:spcPts val="780"/>
              </a:spcAft>
              <a:buFont typeface="+mj-lt"/>
              <a:buAutoNum type="arabicPeriod"/>
            </a:pPr>
            <a:r>
              <a:rPr lang="en-GB" sz="2100" kern="1200" dirty="0">
                <a:solidFill>
                  <a:schemeClr val="tx1"/>
                </a:solidFill>
                <a:latin typeface="+mn-lt"/>
                <a:ea typeface="+mn-ea"/>
                <a:cs typeface="+mn-cs"/>
              </a:rPr>
              <a:t>State the areas where IPC interacts with other departments</a:t>
            </a:r>
          </a:p>
          <a:p>
            <a:pPr marL="228600" indent="-228600" defTabSz="594360">
              <a:lnSpc>
                <a:spcPct val="130000"/>
              </a:lnSpc>
              <a:spcBef>
                <a:spcPts val="780"/>
              </a:spcBef>
              <a:spcAft>
                <a:spcPts val="780"/>
              </a:spcAft>
              <a:buFont typeface="+mj-lt"/>
              <a:buAutoNum type="arabicPeriod"/>
            </a:pPr>
            <a:r>
              <a:rPr lang="en-GB" sz="2100" kern="1200" dirty="0">
                <a:solidFill>
                  <a:schemeClr val="tx1"/>
                </a:solidFill>
                <a:latin typeface="+mn-lt"/>
                <a:ea typeface="+mn-ea"/>
                <a:cs typeface="+mn-cs"/>
              </a:rPr>
              <a:t>Describe how to use and apply a risk assessment tool</a:t>
            </a:r>
          </a:p>
          <a:p>
            <a:pPr marL="228600" indent="-228600" defTabSz="594360">
              <a:lnSpc>
                <a:spcPct val="130000"/>
              </a:lnSpc>
              <a:spcBef>
                <a:spcPts val="780"/>
              </a:spcBef>
              <a:spcAft>
                <a:spcPts val="780"/>
              </a:spcAft>
              <a:buFont typeface="+mj-lt"/>
              <a:buAutoNum type="arabicPeriod"/>
            </a:pPr>
            <a:r>
              <a:rPr lang="en-GB" sz="2100" kern="1200" dirty="0">
                <a:solidFill>
                  <a:schemeClr val="tx1"/>
                </a:solidFill>
                <a:latin typeface="+mn-lt"/>
                <a:ea typeface="+mn-ea"/>
                <a:cs typeface="+mn-cs"/>
              </a:rPr>
              <a:t>Create a program plan for your residence using the risk assessment</a:t>
            </a:r>
          </a:p>
          <a:p>
            <a:pPr marL="457200" lvl="1" indent="0">
              <a:buNone/>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001" y="167335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230824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spTree>
    <p:extLst>
      <p:ext uri="{BB962C8B-B14F-4D97-AF65-F5344CB8AC3E}">
        <p14:creationId xmlns:p14="http://schemas.microsoft.com/office/powerpoint/2010/main" val="17072666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AU" sz="4000" b="1" dirty="0"/>
              <a:t>Introduction</a:t>
            </a:r>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1238684" y="2635044"/>
            <a:ext cx="7638162" cy="2677149"/>
          </a:xfrm>
          <a:prstGeom prst="rect">
            <a:avLst/>
          </a:prstGeom>
          <a:ln>
            <a:noFill/>
          </a:ln>
        </p:spPr>
        <p:txBody>
          <a:bodyPr>
            <a:normAutofit/>
          </a:bodyPr>
          <a:lstStyle/>
          <a:p>
            <a:pPr marL="171450" indent="-171450" defTabSz="594360">
              <a:lnSpc>
                <a:spcPct val="130000"/>
              </a:lnSpc>
              <a:spcBef>
                <a:spcPts val="780"/>
              </a:spcBef>
              <a:spcAft>
                <a:spcPts val="780"/>
              </a:spcAft>
              <a:buFont typeface="Arial" panose="020B0604020202020204" pitchFamily="34" charset="0"/>
              <a:buChar char="•"/>
            </a:pPr>
            <a:r>
              <a:rPr lang="en-GB" sz="1600" kern="1200" dirty="0">
                <a:solidFill>
                  <a:schemeClr val="tx1"/>
                </a:solidFill>
                <a:latin typeface="+mn-lt"/>
                <a:ea typeface="+mn-ea"/>
                <a:cs typeface="+mn-cs"/>
              </a:rPr>
              <a:t>The IPC role was implemented to aid with improving Infection Prevention and Control responses within Aged Care</a:t>
            </a:r>
          </a:p>
          <a:p>
            <a:pPr marL="171450" indent="-171450" defTabSz="594360">
              <a:lnSpc>
                <a:spcPct val="130000"/>
              </a:lnSpc>
              <a:spcBef>
                <a:spcPts val="780"/>
              </a:spcBef>
              <a:spcAft>
                <a:spcPts val="780"/>
              </a:spcAft>
              <a:buFont typeface="Arial" panose="020B0604020202020204" pitchFamily="34" charset="0"/>
              <a:buChar char="•"/>
            </a:pPr>
            <a:r>
              <a:rPr lang="en-GB" sz="1600" kern="1200" dirty="0">
                <a:solidFill>
                  <a:schemeClr val="tx1"/>
                </a:solidFill>
                <a:latin typeface="+mn-lt"/>
                <a:ea typeface="+mn-ea"/>
                <a:cs typeface="+mn-cs"/>
              </a:rPr>
              <a:t>Heavy focus has been with “control” – implementing practices after the event</a:t>
            </a:r>
          </a:p>
          <a:p>
            <a:pPr marL="171450" indent="-171450" defTabSz="594360">
              <a:lnSpc>
                <a:spcPct val="130000"/>
              </a:lnSpc>
              <a:spcBef>
                <a:spcPts val="780"/>
              </a:spcBef>
              <a:spcAft>
                <a:spcPts val="780"/>
              </a:spcAft>
              <a:buFont typeface="Arial" panose="020B0604020202020204" pitchFamily="34" charset="0"/>
              <a:buChar char="•"/>
            </a:pPr>
            <a:r>
              <a:rPr lang="en-GB" sz="1600" kern="1200" dirty="0">
                <a:solidFill>
                  <a:schemeClr val="tx1"/>
                </a:solidFill>
                <a:latin typeface="+mn-lt"/>
                <a:ea typeface="+mn-ea"/>
                <a:cs typeface="+mn-cs"/>
              </a:rPr>
              <a:t>Prevention strategies will aid with reducing the need to put out fires through control</a:t>
            </a:r>
          </a:p>
          <a:p>
            <a:pPr marL="457200" lvl="1" indent="0">
              <a:buNone/>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001" y="167335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230824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pic>
        <p:nvPicPr>
          <p:cNvPr id="5" name="Picture 4">
            <a:extLst>
              <a:ext uri="{FF2B5EF4-FFF2-40B4-BE49-F238E27FC236}">
                <a16:creationId xmlns:a16="http://schemas.microsoft.com/office/drawing/2014/main" id="{79AB3AB6-F298-486C-3D90-D0D8B128B9D7}"/>
              </a:ext>
            </a:extLst>
          </p:cNvPr>
          <p:cNvPicPr>
            <a:picLocks noChangeAspect="1"/>
          </p:cNvPicPr>
          <p:nvPr/>
        </p:nvPicPr>
        <p:blipFill>
          <a:blip r:embed="rId4"/>
          <a:stretch>
            <a:fillRect/>
          </a:stretch>
        </p:blipFill>
        <p:spPr>
          <a:xfrm>
            <a:off x="8592736" y="2977092"/>
            <a:ext cx="2467488" cy="2137306"/>
          </a:xfrm>
          <a:prstGeom prst="rect">
            <a:avLst/>
          </a:prstGeom>
        </p:spPr>
      </p:pic>
    </p:spTree>
    <p:extLst>
      <p:ext uri="{BB962C8B-B14F-4D97-AF65-F5344CB8AC3E}">
        <p14:creationId xmlns:p14="http://schemas.microsoft.com/office/powerpoint/2010/main" val="18361480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AU" sz="4000" b="1" dirty="0"/>
              <a:t>In the Beginning… </a:t>
            </a:r>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1188720" y="2459346"/>
            <a:ext cx="8814962" cy="2692780"/>
          </a:xfrm>
          <a:prstGeom prst="rect">
            <a:avLst/>
          </a:prstGeom>
          <a:ln>
            <a:noFill/>
          </a:ln>
        </p:spPr>
        <p:txBody>
          <a:bodyPr>
            <a:normAutofit/>
          </a:bodyPr>
          <a:lstStyle/>
          <a:p>
            <a:pPr marL="742950" lvl="1" indent="-285750">
              <a:lnSpc>
                <a:spcPct val="150000"/>
              </a:lnSpc>
              <a:buFont typeface="Arial" panose="020B0604020202020204" pitchFamily="34" charset="0"/>
              <a:buChar char="•"/>
            </a:pPr>
            <a:r>
              <a:rPr lang="en-GB" sz="1600" dirty="0"/>
              <a:t>Minimal Infection Preventionists in Aged Care</a:t>
            </a:r>
          </a:p>
          <a:p>
            <a:pPr marL="742950" lvl="1" indent="-285750">
              <a:lnSpc>
                <a:spcPct val="150000"/>
              </a:lnSpc>
              <a:buFont typeface="Arial" panose="020B0604020202020204" pitchFamily="34" charset="0"/>
              <a:buChar char="•"/>
            </a:pPr>
            <a:r>
              <a:rPr lang="en-GB" sz="1600" dirty="0"/>
              <a:t>Focus was not on prevention activities – reactionary </a:t>
            </a:r>
            <a:r>
              <a:rPr lang="en-GB" sz="1600" dirty="0" err="1"/>
              <a:t>behavior’s</a:t>
            </a:r>
            <a:endParaRPr lang="en-GB" sz="1600" dirty="0"/>
          </a:p>
          <a:p>
            <a:pPr marL="742950" lvl="1" indent="-285750">
              <a:lnSpc>
                <a:spcPct val="150000"/>
              </a:lnSpc>
              <a:buFont typeface="Arial" panose="020B0604020202020204" pitchFamily="34" charset="0"/>
              <a:buChar char="•"/>
            </a:pPr>
            <a:r>
              <a:rPr lang="en-GB" sz="1600" dirty="0"/>
              <a:t>Hand Hygiene poor at best, most of the time completely lacking!</a:t>
            </a:r>
          </a:p>
          <a:p>
            <a:pPr lvl="1">
              <a:lnSpc>
                <a:spcPct val="150000"/>
              </a:lnSpc>
            </a:pPr>
            <a:r>
              <a:rPr lang="en-GB" sz="1600" dirty="0"/>
              <a:t>	*Gloves used as a replacement for hand hygiene</a:t>
            </a:r>
          </a:p>
          <a:p>
            <a:pPr marL="742950" lvl="1" indent="-285750">
              <a:lnSpc>
                <a:spcPct val="150000"/>
              </a:lnSpc>
              <a:buFont typeface="Arial" panose="020B0604020202020204" pitchFamily="34" charset="0"/>
              <a:buChar char="•"/>
            </a:pPr>
            <a:r>
              <a:rPr lang="en-GB" sz="1600" dirty="0"/>
              <a:t>MANTRA - “It’s not a hospital, it’s a home” </a:t>
            </a:r>
            <a:endParaRPr lang="en-AU" sz="1600"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001" y="167335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230824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pic>
        <p:nvPicPr>
          <p:cNvPr id="5" name="Picture 4">
            <a:extLst>
              <a:ext uri="{FF2B5EF4-FFF2-40B4-BE49-F238E27FC236}">
                <a16:creationId xmlns:a16="http://schemas.microsoft.com/office/drawing/2014/main" id="{C2E1B2B2-4023-7F37-0C8D-F153BF7A105D}"/>
              </a:ext>
            </a:extLst>
          </p:cNvPr>
          <p:cNvPicPr>
            <a:picLocks noChangeAspect="1"/>
          </p:cNvPicPr>
          <p:nvPr/>
        </p:nvPicPr>
        <p:blipFill>
          <a:blip r:embed="rId4"/>
          <a:stretch>
            <a:fillRect/>
          </a:stretch>
        </p:blipFill>
        <p:spPr>
          <a:xfrm>
            <a:off x="8174736" y="2705455"/>
            <a:ext cx="2892746" cy="2421743"/>
          </a:xfrm>
          <a:prstGeom prst="rect">
            <a:avLst/>
          </a:prstGeom>
        </p:spPr>
      </p:pic>
    </p:spTree>
    <p:extLst>
      <p:ext uri="{BB962C8B-B14F-4D97-AF65-F5344CB8AC3E}">
        <p14:creationId xmlns:p14="http://schemas.microsoft.com/office/powerpoint/2010/main" val="27621396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AU" sz="4000" b="1" dirty="0"/>
              <a:t>Pandemic time</a:t>
            </a:r>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1362456" y="2459346"/>
            <a:ext cx="8641226" cy="2692780"/>
          </a:xfrm>
          <a:prstGeom prst="rect">
            <a:avLst/>
          </a:prstGeom>
          <a:ln>
            <a:noFill/>
          </a:ln>
        </p:spPr>
        <p:txBody>
          <a:bodyPr>
            <a:normAutofit/>
          </a:bodyPr>
          <a:lstStyle/>
          <a:p>
            <a:pPr marL="342900" indent="-342900" defTabSz="594360">
              <a:lnSpc>
                <a:spcPct val="150000"/>
              </a:lnSpc>
              <a:spcBef>
                <a:spcPts val="780"/>
              </a:spcBef>
              <a:spcAft>
                <a:spcPts val="780"/>
              </a:spcAft>
              <a:buFont typeface="Arial" panose="020B0604020202020204" pitchFamily="34" charset="0"/>
              <a:buChar char="•"/>
            </a:pPr>
            <a:r>
              <a:rPr lang="en-GB" sz="1600" kern="1200" dirty="0">
                <a:solidFill>
                  <a:schemeClr val="tx1"/>
                </a:solidFill>
                <a:latin typeface="+mn-lt"/>
                <a:ea typeface="+mn-ea"/>
                <a:cs typeface="+mn-cs"/>
              </a:rPr>
              <a:t>Heavy focus on outbreak management</a:t>
            </a:r>
          </a:p>
          <a:p>
            <a:pPr marL="342900" indent="-342900" defTabSz="594360">
              <a:lnSpc>
                <a:spcPct val="150000"/>
              </a:lnSpc>
              <a:spcBef>
                <a:spcPts val="780"/>
              </a:spcBef>
              <a:spcAft>
                <a:spcPts val="780"/>
              </a:spcAft>
              <a:buFont typeface="Arial" panose="020B0604020202020204" pitchFamily="34" charset="0"/>
              <a:buChar char="•"/>
            </a:pPr>
            <a:r>
              <a:rPr lang="en-GB" sz="1600" kern="1200" dirty="0">
                <a:solidFill>
                  <a:schemeClr val="tx1"/>
                </a:solidFill>
                <a:latin typeface="+mn-lt"/>
                <a:ea typeface="+mn-ea"/>
                <a:cs typeface="+mn-cs"/>
              </a:rPr>
              <a:t>Administrative requirements increased exponentially</a:t>
            </a:r>
          </a:p>
          <a:p>
            <a:pPr marL="342900" indent="-342900" defTabSz="594360">
              <a:lnSpc>
                <a:spcPct val="150000"/>
              </a:lnSpc>
              <a:spcBef>
                <a:spcPts val="780"/>
              </a:spcBef>
              <a:spcAft>
                <a:spcPts val="780"/>
              </a:spcAft>
              <a:buFont typeface="Arial" panose="020B0604020202020204" pitchFamily="34" charset="0"/>
              <a:buChar char="•"/>
            </a:pPr>
            <a:r>
              <a:rPr lang="en-GB" sz="1600" kern="1200" dirty="0">
                <a:solidFill>
                  <a:schemeClr val="tx1"/>
                </a:solidFill>
                <a:latin typeface="+mn-lt"/>
                <a:ea typeface="+mn-ea"/>
                <a:cs typeface="+mn-cs"/>
              </a:rPr>
              <a:t>Constantly changing expectations</a:t>
            </a:r>
          </a:p>
          <a:p>
            <a:pPr marL="342900" indent="-342900" defTabSz="594360">
              <a:lnSpc>
                <a:spcPct val="150000"/>
              </a:lnSpc>
              <a:spcBef>
                <a:spcPts val="780"/>
              </a:spcBef>
              <a:spcAft>
                <a:spcPts val="780"/>
              </a:spcAft>
              <a:buFont typeface="Arial" panose="020B0604020202020204" pitchFamily="34" charset="0"/>
              <a:buChar char="•"/>
            </a:pPr>
            <a:r>
              <a:rPr lang="en-GB" sz="1600" kern="1200" dirty="0">
                <a:solidFill>
                  <a:schemeClr val="tx1"/>
                </a:solidFill>
                <a:latin typeface="+mn-lt"/>
                <a:ea typeface="+mn-ea"/>
                <a:cs typeface="+mn-cs"/>
              </a:rPr>
              <a:t>Little/no time for anything else!</a:t>
            </a:r>
          </a:p>
          <a:p>
            <a:pPr marL="342900" indent="-342900" defTabSz="594360">
              <a:lnSpc>
                <a:spcPct val="130000"/>
              </a:lnSpc>
              <a:spcBef>
                <a:spcPts val="780"/>
              </a:spcBef>
              <a:spcAft>
                <a:spcPts val="780"/>
              </a:spcAft>
              <a:buFont typeface="Arial" panose="020B0604020202020204" pitchFamily="34" charset="0"/>
              <a:buChar char="•"/>
            </a:pPr>
            <a:endParaRPr lang="en-AU" sz="1600" kern="1200" dirty="0">
              <a:solidFill>
                <a:schemeClr val="tx1"/>
              </a:solidFill>
              <a:latin typeface="+mn-lt"/>
              <a:ea typeface="+mn-ea"/>
              <a:cs typeface="+mn-cs"/>
            </a:endParaRPr>
          </a:p>
          <a:p>
            <a:pPr marL="457200" lvl="1" indent="0">
              <a:buNone/>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001" y="167335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230824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pic>
        <p:nvPicPr>
          <p:cNvPr id="7" name="Picture 6">
            <a:extLst>
              <a:ext uri="{FF2B5EF4-FFF2-40B4-BE49-F238E27FC236}">
                <a16:creationId xmlns:a16="http://schemas.microsoft.com/office/drawing/2014/main" id="{431EADCD-D70A-D3FE-9C1F-633B69BD4278}"/>
              </a:ext>
            </a:extLst>
          </p:cNvPr>
          <p:cNvPicPr>
            <a:picLocks noChangeAspect="1"/>
          </p:cNvPicPr>
          <p:nvPr/>
        </p:nvPicPr>
        <p:blipFill>
          <a:blip r:embed="rId4"/>
          <a:stretch>
            <a:fillRect/>
          </a:stretch>
        </p:blipFill>
        <p:spPr>
          <a:xfrm>
            <a:off x="8123314" y="2368687"/>
            <a:ext cx="2233073" cy="3013076"/>
          </a:xfrm>
          <a:prstGeom prst="rect">
            <a:avLst/>
          </a:prstGeom>
        </p:spPr>
      </p:pic>
    </p:spTree>
    <p:extLst>
      <p:ext uri="{BB962C8B-B14F-4D97-AF65-F5344CB8AC3E}">
        <p14:creationId xmlns:p14="http://schemas.microsoft.com/office/powerpoint/2010/main" val="9758324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fontScale="90000"/>
          </a:bodyPr>
          <a:lstStyle/>
          <a:p>
            <a:pPr algn="ctr"/>
            <a:r>
              <a:rPr lang="en-GB" b="1" dirty="0"/>
              <a:t>Where We Are Now: Reactivity Remains the Driver</a:t>
            </a:r>
            <a:br>
              <a:rPr lang="en-GB" sz="4000" b="1" dirty="0"/>
            </a:br>
            <a:endParaRPr lang="en-AU" sz="4000" b="1" dirty="0"/>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1389888" y="2568266"/>
            <a:ext cx="8613794" cy="2583860"/>
          </a:xfrm>
          <a:prstGeom prst="rect">
            <a:avLst/>
          </a:prstGeom>
          <a:ln>
            <a:noFill/>
          </a:ln>
        </p:spPr>
        <p:txBody>
          <a:bodyPr>
            <a:normAutofit lnSpcReduction="10000"/>
          </a:bodyPr>
          <a:lstStyle/>
          <a:p>
            <a:pPr marL="171450" indent="-171450" defTabSz="594360">
              <a:lnSpc>
                <a:spcPct val="130000"/>
              </a:lnSpc>
              <a:spcBef>
                <a:spcPts val="780"/>
              </a:spcBef>
              <a:spcAft>
                <a:spcPts val="780"/>
              </a:spcAft>
              <a:buFont typeface="Arial" panose="020B0604020202020204" pitchFamily="34" charset="0"/>
              <a:buChar char="•"/>
            </a:pPr>
            <a:r>
              <a:rPr lang="en-GB" sz="1600" kern="1200" dirty="0">
                <a:solidFill>
                  <a:schemeClr val="tx1"/>
                </a:solidFill>
                <a:latin typeface="+mn-lt"/>
                <a:ea typeface="+mn-ea"/>
                <a:cs typeface="+mn-cs"/>
              </a:rPr>
              <a:t>Outbreak management still challenging</a:t>
            </a:r>
          </a:p>
          <a:p>
            <a:pPr marL="171450" indent="-171450" defTabSz="594360">
              <a:lnSpc>
                <a:spcPct val="130000"/>
              </a:lnSpc>
              <a:spcBef>
                <a:spcPts val="780"/>
              </a:spcBef>
              <a:spcAft>
                <a:spcPts val="780"/>
              </a:spcAft>
              <a:buFont typeface="Arial" panose="020B0604020202020204" pitchFamily="34" charset="0"/>
              <a:buChar char="•"/>
            </a:pPr>
            <a:r>
              <a:rPr lang="en-GB" sz="1600" kern="1200" dirty="0">
                <a:solidFill>
                  <a:schemeClr val="tx1"/>
                </a:solidFill>
                <a:latin typeface="+mn-lt"/>
                <a:ea typeface="+mn-ea"/>
                <a:cs typeface="+mn-cs"/>
              </a:rPr>
              <a:t>IPC Lead role with little support or understanding</a:t>
            </a:r>
          </a:p>
          <a:p>
            <a:pPr marL="171450" indent="-171450" defTabSz="594360">
              <a:lnSpc>
                <a:spcPct val="130000"/>
              </a:lnSpc>
              <a:spcBef>
                <a:spcPts val="780"/>
              </a:spcBef>
              <a:spcAft>
                <a:spcPts val="780"/>
              </a:spcAft>
              <a:buFont typeface="Arial" panose="020B0604020202020204" pitchFamily="34" charset="0"/>
              <a:buChar char="•"/>
            </a:pPr>
            <a:r>
              <a:rPr lang="en-GB" sz="1600" kern="1200" dirty="0">
                <a:solidFill>
                  <a:schemeClr val="tx1"/>
                </a:solidFill>
                <a:latin typeface="+mn-lt"/>
                <a:ea typeface="+mn-ea"/>
                <a:cs typeface="+mn-cs"/>
              </a:rPr>
              <a:t>Staff ownership – it takes a village</a:t>
            </a:r>
          </a:p>
          <a:p>
            <a:pPr marL="171450" indent="-171450" defTabSz="594360">
              <a:lnSpc>
                <a:spcPct val="130000"/>
              </a:lnSpc>
              <a:spcBef>
                <a:spcPts val="780"/>
              </a:spcBef>
              <a:spcAft>
                <a:spcPts val="780"/>
              </a:spcAft>
              <a:buFont typeface="Arial" panose="020B0604020202020204" pitchFamily="34" charset="0"/>
              <a:buChar char="•"/>
            </a:pPr>
            <a:r>
              <a:rPr lang="en-GB" sz="1600" kern="1200" dirty="0">
                <a:solidFill>
                  <a:schemeClr val="tx1"/>
                </a:solidFill>
                <a:latin typeface="+mn-lt"/>
                <a:ea typeface="+mn-ea"/>
                <a:cs typeface="+mn-cs"/>
              </a:rPr>
              <a:t>Hospital versus home Mantra continues – </a:t>
            </a:r>
          </a:p>
          <a:p>
            <a:pPr marL="171450" indent="-171450" defTabSz="594360">
              <a:lnSpc>
                <a:spcPct val="130000"/>
              </a:lnSpc>
              <a:spcBef>
                <a:spcPts val="780"/>
              </a:spcBef>
              <a:spcAft>
                <a:spcPts val="780"/>
              </a:spcAft>
              <a:buFont typeface="Arial" panose="020B0604020202020204" pitchFamily="34" charset="0"/>
              <a:buChar char="•"/>
            </a:pPr>
            <a:r>
              <a:rPr lang="en-GB" sz="1600" kern="1200" dirty="0">
                <a:solidFill>
                  <a:schemeClr val="tx1"/>
                </a:solidFill>
                <a:latin typeface="+mn-lt"/>
                <a:ea typeface="+mn-ea"/>
                <a:cs typeface="+mn-cs"/>
              </a:rPr>
              <a:t>BUT it’s not OUR home!</a:t>
            </a:r>
          </a:p>
          <a:p>
            <a:pPr marL="457200" lvl="1" indent="0">
              <a:buNone/>
            </a:pP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001" y="167335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230824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pic>
        <p:nvPicPr>
          <p:cNvPr id="5" name="Picture 4">
            <a:extLst>
              <a:ext uri="{FF2B5EF4-FFF2-40B4-BE49-F238E27FC236}">
                <a16:creationId xmlns:a16="http://schemas.microsoft.com/office/drawing/2014/main" id="{DF4CFDE0-128F-7D09-E1D1-169D006E3D51}"/>
              </a:ext>
            </a:extLst>
          </p:cNvPr>
          <p:cNvPicPr>
            <a:picLocks noChangeAspect="1"/>
          </p:cNvPicPr>
          <p:nvPr/>
        </p:nvPicPr>
        <p:blipFill>
          <a:blip r:embed="rId4"/>
          <a:stretch>
            <a:fillRect/>
          </a:stretch>
        </p:blipFill>
        <p:spPr>
          <a:xfrm>
            <a:off x="7566251" y="2672156"/>
            <a:ext cx="3346928" cy="2370413"/>
          </a:xfrm>
          <a:prstGeom prst="rect">
            <a:avLst/>
          </a:prstGeom>
        </p:spPr>
      </p:pic>
    </p:spTree>
    <p:extLst>
      <p:ext uri="{BB962C8B-B14F-4D97-AF65-F5344CB8AC3E}">
        <p14:creationId xmlns:p14="http://schemas.microsoft.com/office/powerpoint/2010/main" val="37298795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1C6A4C-E6CB-468B-A9F9-C2BA81D2F6A9}"/>
              </a:ext>
            </a:extLst>
          </p:cNvPr>
          <p:cNvSpPr>
            <a:spLocks noGrp="1"/>
          </p:cNvSpPr>
          <p:nvPr>
            <p:ph type="title"/>
          </p:nvPr>
        </p:nvSpPr>
        <p:spPr>
          <a:xfrm>
            <a:off x="1115568" y="509521"/>
            <a:ext cx="10232136" cy="1014984"/>
          </a:xfrm>
        </p:spPr>
        <p:txBody>
          <a:bodyPr>
            <a:normAutofit/>
          </a:bodyPr>
          <a:lstStyle/>
          <a:p>
            <a:r>
              <a:rPr lang="en-GB" sz="4000" b="1" dirty="0"/>
              <a:t>What you have learned - ACIPC Modules</a:t>
            </a:r>
            <a:endParaRPr lang="en-AU" sz="4000" b="1" dirty="0"/>
          </a:p>
        </p:txBody>
      </p:sp>
      <p:sp>
        <p:nvSpPr>
          <p:cNvPr id="17" name="Rectangle 1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3C44D11-670C-4897-BA34-E37072C8BA0B}"/>
              </a:ext>
            </a:extLst>
          </p:cNvPr>
          <p:cNvSpPr>
            <a:spLocks/>
          </p:cNvSpPr>
          <p:nvPr/>
        </p:nvSpPr>
        <p:spPr>
          <a:xfrm>
            <a:off x="1298448" y="2308245"/>
            <a:ext cx="8705234" cy="3133955"/>
          </a:xfrm>
          <a:prstGeom prst="rect">
            <a:avLst/>
          </a:prstGeom>
          <a:ln>
            <a:noFill/>
          </a:ln>
        </p:spPr>
        <p:txBody>
          <a:bodyPr>
            <a:normAutofit fontScale="77500" lnSpcReduction="20000"/>
          </a:bodyPr>
          <a:lstStyle/>
          <a:p>
            <a:pPr marL="457200" lvl="1" indent="0">
              <a:buNone/>
            </a:pPr>
            <a:r>
              <a:rPr lang="en-GB" b="1" dirty="0"/>
              <a:t>Foundations of Infection Prevention and Control modules</a:t>
            </a:r>
          </a:p>
          <a:p>
            <a:pPr marL="457200" lvl="1" indent="0">
              <a:buNone/>
            </a:pPr>
            <a:endParaRPr lang="en-GB" b="1" dirty="0"/>
          </a:p>
          <a:p>
            <a:pPr marL="800100" lvl="1" indent="-342900">
              <a:buFont typeface="+mj-lt"/>
              <a:buAutoNum type="arabicPeriod"/>
            </a:pPr>
            <a:r>
              <a:rPr lang="en-GB" dirty="0"/>
              <a:t>Introductory concepts in infection prevention and control: microbiology, immunology and epidemiology</a:t>
            </a:r>
          </a:p>
          <a:p>
            <a:pPr marL="800100" lvl="1" indent="-342900">
              <a:buFont typeface="+mj-lt"/>
              <a:buAutoNum type="arabicPeriod"/>
            </a:pPr>
            <a:r>
              <a:rPr lang="en-GB" dirty="0"/>
              <a:t>Exploring the concepts and science of HAI prevention: hand hygiene, standard and transmission-based precautions</a:t>
            </a:r>
          </a:p>
          <a:p>
            <a:pPr marL="800100" lvl="1" indent="-342900">
              <a:buFont typeface="+mj-lt"/>
              <a:buAutoNum type="arabicPeriod"/>
            </a:pPr>
            <a:r>
              <a:rPr lang="en-GB" dirty="0"/>
              <a:t>Surveillance and audit: concepts and application</a:t>
            </a:r>
          </a:p>
          <a:p>
            <a:pPr marL="800100" lvl="1" indent="-342900">
              <a:buFont typeface="+mj-lt"/>
              <a:buAutoNum type="arabicPeriod"/>
            </a:pPr>
            <a:r>
              <a:rPr lang="en-GB" dirty="0"/>
              <a:t>Cleaning, decontamination and sterilisation: environmental hygiene &amp; management of reusable devices</a:t>
            </a:r>
          </a:p>
          <a:p>
            <a:pPr marL="800100" lvl="1" indent="-342900">
              <a:buFont typeface="+mj-lt"/>
              <a:buAutoNum type="arabicPeriod"/>
            </a:pPr>
            <a:r>
              <a:rPr lang="en-GB" dirty="0"/>
              <a:t>Outbreak management: communicable disease notifications</a:t>
            </a:r>
          </a:p>
          <a:p>
            <a:pPr marL="800100" lvl="1" indent="-342900">
              <a:buFont typeface="+mj-lt"/>
              <a:buAutoNum type="arabicPeriod"/>
            </a:pPr>
            <a:r>
              <a:rPr lang="en-GB" dirty="0"/>
              <a:t>Multi-resistant organisms: antimicrobial stewardship</a:t>
            </a:r>
          </a:p>
          <a:p>
            <a:pPr marL="800100" lvl="1" indent="-342900">
              <a:buFont typeface="+mj-lt"/>
              <a:buAutoNum type="arabicPeriod"/>
            </a:pPr>
            <a:r>
              <a:rPr lang="en-GB" dirty="0"/>
              <a:t>Aseptic technique and invasive devices: management and evaluation</a:t>
            </a:r>
          </a:p>
          <a:p>
            <a:pPr marL="800100" lvl="1" indent="-342900">
              <a:buFont typeface="+mj-lt"/>
              <a:buAutoNum type="arabicPeriod"/>
            </a:pPr>
            <a:r>
              <a:rPr lang="en-GB" dirty="0"/>
              <a:t>International and Australian oversight of infection prevention and control strategies: clinical governance – responding to standards and guidance</a:t>
            </a:r>
          </a:p>
          <a:p>
            <a:pPr marL="800100" lvl="1" indent="-342900">
              <a:buFont typeface="+mj-lt"/>
              <a:buAutoNum type="arabicPeriod"/>
            </a:pPr>
            <a:r>
              <a:rPr lang="en-GB" dirty="0"/>
              <a:t>Theories of leadership and motivation: professional issues</a:t>
            </a:r>
          </a:p>
          <a:p>
            <a:pPr marL="800100" lvl="1" indent="-342900">
              <a:buFont typeface="+mj-lt"/>
              <a:buAutoNum type="arabicPeriod"/>
            </a:pPr>
            <a:r>
              <a:rPr lang="en-GB" dirty="0"/>
              <a:t>Employee health: vaccination, sharps safety, pregnancy. Blood and body fluid exposure response and management</a:t>
            </a:r>
          </a:p>
          <a:p>
            <a:pPr marL="800100" lvl="1" indent="-342900">
              <a:buFont typeface="+mj-lt"/>
              <a:buAutoNum type="arabicPeriod"/>
            </a:pPr>
            <a:r>
              <a:rPr lang="en-GB" dirty="0"/>
              <a:t>Practice specific settings: aged Care, haemodialysis, invasive procedure settings, the built environment</a:t>
            </a:r>
            <a:endParaRPr lang="en-AU" dirty="0"/>
          </a:p>
        </p:txBody>
      </p:sp>
      <p:pic>
        <p:nvPicPr>
          <p:cNvPr id="4" name="Picture 3" descr="A picture containing shape&#10;&#10;Description automatically generated">
            <a:extLst>
              <a:ext uri="{FF2B5EF4-FFF2-40B4-BE49-F238E27FC236}">
                <a16:creationId xmlns:a16="http://schemas.microsoft.com/office/drawing/2014/main" id="{F65C9D1D-36C5-4D8A-AA64-241FB3D6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001" y="1673352"/>
            <a:ext cx="2074882" cy="565405"/>
          </a:xfrm>
          <a:prstGeom prst="rect">
            <a:avLst/>
          </a:prstGeom>
        </p:spPr>
      </p:pic>
      <p:cxnSp>
        <p:nvCxnSpPr>
          <p:cNvPr id="6" name="Straight Connector 5">
            <a:extLst>
              <a:ext uri="{FF2B5EF4-FFF2-40B4-BE49-F238E27FC236}">
                <a16:creationId xmlns:a16="http://schemas.microsoft.com/office/drawing/2014/main" id="{33CF0070-4191-4C59-9923-E795749DDBA1}"/>
              </a:ext>
            </a:extLst>
          </p:cNvPr>
          <p:cNvCxnSpPr>
            <a:cxnSpLocks/>
          </p:cNvCxnSpPr>
          <p:nvPr/>
        </p:nvCxnSpPr>
        <p:spPr>
          <a:xfrm>
            <a:off x="2195701" y="2308246"/>
            <a:ext cx="7996898"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pic>
        <p:nvPicPr>
          <p:cNvPr id="8" name="Picture 7" descr="Background pattern&#10;&#10;Description automatically generated">
            <a:extLst>
              <a:ext uri="{FF2B5EF4-FFF2-40B4-BE49-F238E27FC236}">
                <a16:creationId xmlns:a16="http://schemas.microsoft.com/office/drawing/2014/main" id="{54D93533-332A-44A4-AE8C-8064BAD4D0F4}"/>
              </a:ext>
            </a:extLst>
          </p:cNvPr>
          <p:cNvPicPr>
            <a:picLocks noChangeAspect="1"/>
          </p:cNvPicPr>
          <p:nvPr/>
        </p:nvPicPr>
        <p:blipFill rotWithShape="1">
          <a:blip r:embed="rId3">
            <a:extLst>
              <a:ext uri="{28A0092B-C50C-407E-A947-70E740481C1C}">
                <a14:useLocalDpi xmlns:a14="http://schemas.microsoft.com/office/drawing/2010/main" val="0"/>
              </a:ext>
            </a:extLst>
          </a:blip>
          <a:srcRect l="-1" t="22461" r="-556" b="72226"/>
          <a:stretch/>
        </p:blipFill>
        <p:spPr>
          <a:xfrm>
            <a:off x="2195701" y="5442203"/>
            <a:ext cx="8071869" cy="565405"/>
          </a:xfrm>
          <a:prstGeom prst="rect">
            <a:avLst/>
          </a:prstGeom>
        </p:spPr>
      </p:pic>
    </p:spTree>
    <p:extLst>
      <p:ext uri="{BB962C8B-B14F-4D97-AF65-F5344CB8AC3E}">
        <p14:creationId xmlns:p14="http://schemas.microsoft.com/office/powerpoint/2010/main" val="21742519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TotalTime>
  <Words>1137</Words>
  <Application>Microsoft Office PowerPoint</Application>
  <PresentationFormat>Widescreen</PresentationFormat>
  <Paragraphs>107</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Looking at your facility through and IPC lens – what’s in an aged care IPC program? </vt:lpstr>
      <vt:lpstr>PowerPoint Presentation</vt:lpstr>
      <vt:lpstr>Disclaimer</vt:lpstr>
      <vt:lpstr>Objectives</vt:lpstr>
      <vt:lpstr>Introduction</vt:lpstr>
      <vt:lpstr>In the Beginning… </vt:lpstr>
      <vt:lpstr>Pandemic time</vt:lpstr>
      <vt:lpstr>Where We Are Now: Reactivity Remains the Driver </vt:lpstr>
      <vt:lpstr>What you have learned - ACIPC Modules</vt:lpstr>
      <vt:lpstr>Aged Care Quality Standards</vt:lpstr>
      <vt:lpstr>Key Stakeholder Engagement</vt:lpstr>
      <vt:lpstr>Collaboration is key!</vt:lpstr>
      <vt:lpstr>Top to Bottom and Outside to Inside </vt:lpstr>
      <vt:lpstr>Who is not so obvious?</vt:lpstr>
      <vt:lpstr>Center of it all</vt:lpstr>
      <vt:lpstr>Staff Health</vt:lpstr>
      <vt:lpstr>Using a risk assessment tool</vt:lpstr>
      <vt:lpstr>Applying a risk to the risk matrix</vt:lpstr>
      <vt:lpstr>Example of a risk matrix with rationale</vt:lpstr>
      <vt:lpstr>Building an IPC Plan from the Risk Matrix</vt:lpstr>
      <vt:lpstr>Review of Templates Placeholder</vt:lpstr>
      <vt:lpstr>Review of Templates Placeholder</vt:lpstr>
      <vt:lpstr>Putting it all together!</vt:lpstr>
      <vt:lpstr>Sarah Gaines-Hill, RN, MSN, CIC General Manger Infection Prevention and Control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Size 60</dc:title>
  <dc:creator>Carrie Spinks</dc:creator>
  <cp:lastModifiedBy>Carrie Spinks</cp:lastModifiedBy>
  <cp:revision>6</cp:revision>
  <dcterms:created xsi:type="dcterms:W3CDTF">2024-04-11T01:26:16Z</dcterms:created>
  <dcterms:modified xsi:type="dcterms:W3CDTF">2024-04-29T01:20:04Z</dcterms:modified>
</cp:coreProperties>
</file>