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8" r:id="rId3"/>
    <p:sldId id="259" r:id="rId4"/>
    <p:sldId id="344" r:id="rId5"/>
    <p:sldId id="295" r:id="rId6"/>
    <p:sldId id="294" r:id="rId7"/>
    <p:sldId id="341" r:id="rId8"/>
    <p:sldId id="342" r:id="rId9"/>
    <p:sldId id="291" r:id="rId10"/>
    <p:sldId id="343" r:id="rId11"/>
    <p:sldId id="346" r:id="rId12"/>
    <p:sldId id="369" r:id="rId13"/>
    <p:sldId id="350" r:id="rId14"/>
    <p:sldId id="352" r:id="rId15"/>
    <p:sldId id="371" r:id="rId16"/>
    <p:sldId id="347" r:id="rId17"/>
    <p:sldId id="348" r:id="rId18"/>
    <p:sldId id="275" r:id="rId19"/>
    <p:sldId id="276" r:id="rId20"/>
    <p:sldId id="293" r:id="rId21"/>
    <p:sldId id="3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F04027-0BED-4B18-BED4-2C99D9528081}">
          <p14:sldIdLst>
            <p14:sldId id="257"/>
            <p14:sldId id="258"/>
            <p14:sldId id="259"/>
            <p14:sldId id="344"/>
            <p14:sldId id="295"/>
            <p14:sldId id="294"/>
            <p14:sldId id="341"/>
            <p14:sldId id="342"/>
            <p14:sldId id="291"/>
            <p14:sldId id="343"/>
            <p14:sldId id="346"/>
            <p14:sldId id="369"/>
            <p14:sldId id="350"/>
            <p14:sldId id="352"/>
            <p14:sldId id="371"/>
            <p14:sldId id="347"/>
            <p14:sldId id="348"/>
            <p14:sldId id="275"/>
            <p14:sldId id="276"/>
            <p14:sldId id="293"/>
            <p14:sldId id="3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46" autoAdjust="0"/>
  </p:normalViewPr>
  <p:slideViewPr>
    <p:cSldViewPr snapToGrid="0">
      <p:cViewPr varScale="1">
        <p:scale>
          <a:sx n="65" d="100"/>
          <a:sy n="65" d="100"/>
        </p:scale>
        <p:origin x="93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A5227-215B-4DAE-B635-711126E32490}" type="datetimeFigureOut">
              <a:rPr lang="en-AU" smtClean="0"/>
              <a:t>22/08/2024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C636C-19F4-4EF8-8290-894F7A464B25}" type="slidenum">
              <a:rPr lang="en-AU" smtClean="0"/>
              <a:t>‹#›</a:t>
            </a:fld>
            <a:endParaRPr lang="en-AU"/>
          </a:p>
        </p:txBody>
      </p:sp>
    </p:spTree>
    <p:extLst>
      <p:ext uri="{BB962C8B-B14F-4D97-AF65-F5344CB8AC3E}">
        <p14:creationId xmlns:p14="http://schemas.microsoft.com/office/powerpoint/2010/main" val="105077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8C636C-19F4-4EF8-8290-894F7A464B25}" type="slidenum">
              <a:rPr lang="en-AU" smtClean="0"/>
              <a:t>5</a:t>
            </a:fld>
            <a:endParaRPr lang="en-AU"/>
          </a:p>
        </p:txBody>
      </p:sp>
    </p:spTree>
    <p:extLst>
      <p:ext uri="{BB962C8B-B14F-4D97-AF65-F5344CB8AC3E}">
        <p14:creationId xmlns:p14="http://schemas.microsoft.com/office/powerpoint/2010/main" val="11690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Bacteriophages – are viruses that infect and replicate only in bacterial cells.</a:t>
            </a:r>
          </a:p>
        </p:txBody>
      </p:sp>
      <p:sp>
        <p:nvSpPr>
          <p:cNvPr id="4" name="Slide Number Placeholder 3"/>
          <p:cNvSpPr>
            <a:spLocks noGrp="1"/>
          </p:cNvSpPr>
          <p:nvPr>
            <p:ph type="sldNum" sz="quarter" idx="5"/>
          </p:nvPr>
        </p:nvSpPr>
        <p:spPr/>
        <p:txBody>
          <a:bodyPr/>
          <a:lstStyle/>
          <a:p>
            <a:fld id="{FC8C636C-19F4-4EF8-8290-894F7A464B25}" type="slidenum">
              <a:rPr lang="en-AU" smtClean="0"/>
              <a:t>7</a:t>
            </a:fld>
            <a:endParaRPr lang="en-AU"/>
          </a:p>
        </p:txBody>
      </p:sp>
    </p:spTree>
    <p:extLst>
      <p:ext uri="{BB962C8B-B14F-4D97-AF65-F5344CB8AC3E}">
        <p14:creationId xmlns:p14="http://schemas.microsoft.com/office/powerpoint/2010/main" val="256318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Differences in structure </a:t>
            </a:r>
            <a:r>
              <a:rPr lang="en-AU" dirty="0"/>
              <a:t>varies the type of mechanisms used by gram neg. vs gram pos bacteria.</a:t>
            </a:r>
          </a:p>
          <a:p>
            <a:r>
              <a:rPr lang="en-AU" b="1" dirty="0"/>
              <a:t>Limiting drug uptake </a:t>
            </a:r>
            <a:r>
              <a:rPr lang="en-AU" dirty="0"/>
              <a:t>– structure and function of the lipopolysaccharide (LPS) layer in gram neg. provides a barrier to certain types of molecules – innate resistance</a:t>
            </a:r>
          </a:p>
          <a:p>
            <a:r>
              <a:rPr lang="en-AU" dirty="0"/>
              <a:t>Mycobacteria – outer membrane with high lipid content, limiting hydrophilic drug access.</a:t>
            </a:r>
          </a:p>
          <a:p>
            <a:r>
              <a:rPr lang="en-AU" dirty="0"/>
              <a:t>Mycoplasma – no cell wall, therefore intrinsically resistant to all drugs that </a:t>
            </a:r>
            <a:r>
              <a:rPr lang="en-AU" dirty="0" err="1"/>
              <a:t>targer</a:t>
            </a:r>
            <a:r>
              <a:rPr lang="en-AU" dirty="0"/>
              <a:t> the cell wall – </a:t>
            </a:r>
            <a:r>
              <a:rPr lang="en-AU" dirty="0" err="1"/>
              <a:t>betalactams</a:t>
            </a:r>
            <a:r>
              <a:rPr lang="en-AU" dirty="0"/>
              <a:t> and </a:t>
            </a:r>
            <a:r>
              <a:rPr lang="en-AU" dirty="0" err="1"/>
              <a:t>glycopetpides</a:t>
            </a:r>
            <a:endParaRPr lang="en-AU" dirty="0"/>
          </a:p>
          <a:p>
            <a:r>
              <a:rPr lang="en-AU" dirty="0"/>
              <a:t>Gram pos. bacteria – no outer membrane, and </a:t>
            </a:r>
            <a:r>
              <a:rPr lang="en-AU" dirty="0" err="1"/>
              <a:t>resitricting</a:t>
            </a:r>
            <a:r>
              <a:rPr lang="en-AU" dirty="0"/>
              <a:t> drugs is not as prevalent.</a:t>
            </a:r>
          </a:p>
          <a:p>
            <a:r>
              <a:rPr lang="en-AU" b="1" dirty="0"/>
              <a:t>Modification of drug targets</a:t>
            </a:r>
          </a:p>
          <a:p>
            <a:r>
              <a:rPr lang="en-AU" dirty="0"/>
              <a:t>Gram pos – alterations in the structure/number of penicillin-binding proteins (</a:t>
            </a:r>
            <a:r>
              <a:rPr lang="en-AU" dirty="0" err="1"/>
              <a:t>PBPs</a:t>
            </a:r>
            <a:r>
              <a:rPr lang="en-AU" dirty="0"/>
              <a:t>).Ribosomal mutation – interfere with the ability of the drug to bind to the ribosomes.</a:t>
            </a:r>
          </a:p>
          <a:p>
            <a:r>
              <a:rPr lang="en-AU" dirty="0"/>
              <a:t>Modify DNA</a:t>
            </a:r>
          </a:p>
          <a:p>
            <a:r>
              <a:rPr lang="en-AU" dirty="0"/>
              <a:t>Mutate enzymes</a:t>
            </a:r>
          </a:p>
          <a:p>
            <a:r>
              <a:rPr lang="en-AU" b="1" dirty="0"/>
              <a:t>Drug inactivation </a:t>
            </a:r>
            <a:r>
              <a:rPr lang="en-AU" b="0" dirty="0"/>
              <a:t>– degradation of the drug or transfer of a chemical group to the drug.</a:t>
            </a:r>
            <a:endParaRPr lang="en-AU" b="1" dirty="0"/>
          </a:p>
          <a:p>
            <a:r>
              <a:rPr lang="en-AU" dirty="0"/>
              <a:t>B-lactamases are drug hydrolysing enzymes</a:t>
            </a:r>
          </a:p>
          <a:p>
            <a:r>
              <a:rPr lang="en-AU" dirty="0"/>
              <a:t>Transfer of a chemical group – acetyl, phosphoryl and adenyl groups.</a:t>
            </a:r>
          </a:p>
          <a:p>
            <a:r>
              <a:rPr lang="en-AU" b="1" dirty="0"/>
              <a:t>B-lactamases</a:t>
            </a:r>
          </a:p>
          <a:p>
            <a:r>
              <a:rPr lang="en-AU" dirty="0"/>
              <a:t>B-lactam drugs are the most widely used group of Ams</a:t>
            </a:r>
          </a:p>
          <a:p>
            <a:r>
              <a:rPr lang="en-AU" dirty="0"/>
              <a:t>3 resistance mechs: 1. preventing interaction between the target </a:t>
            </a:r>
            <a:r>
              <a:rPr lang="en-AU" dirty="0" err="1"/>
              <a:t>PBP</a:t>
            </a:r>
            <a:r>
              <a:rPr lang="en-AU" dirty="0"/>
              <a:t> (penicillin binding proteins) and the drug, 2. presence of efflux pumps that can extrude B-lactam drugs, 3. hydrolysis of the drug by B-lactamase.</a:t>
            </a:r>
          </a:p>
          <a:p>
            <a:r>
              <a:rPr lang="en-AU" b="1" dirty="0"/>
              <a:t>Drug efflux</a:t>
            </a:r>
          </a:p>
          <a:p>
            <a:r>
              <a:rPr lang="en-AU" dirty="0"/>
              <a:t>Bacteria possess chromosomally encoded genes for efflux pumps.</a:t>
            </a:r>
          </a:p>
          <a:p>
            <a:r>
              <a:rPr lang="en-AU" dirty="0"/>
              <a:t>Efflux pump functions primarily to rid the bacterial cell of toxic substances.</a:t>
            </a:r>
          </a:p>
        </p:txBody>
      </p:sp>
      <p:sp>
        <p:nvSpPr>
          <p:cNvPr id="4" name="Slide Number Placeholder 3"/>
          <p:cNvSpPr>
            <a:spLocks noGrp="1"/>
          </p:cNvSpPr>
          <p:nvPr>
            <p:ph type="sldNum" sz="quarter" idx="5"/>
          </p:nvPr>
        </p:nvSpPr>
        <p:spPr/>
        <p:txBody>
          <a:bodyPr/>
          <a:lstStyle/>
          <a:p>
            <a:fld id="{FC8C636C-19F4-4EF8-8290-894F7A464B25}" type="slidenum">
              <a:rPr lang="en-AU" smtClean="0"/>
              <a:t>9</a:t>
            </a:fld>
            <a:endParaRPr lang="en-AU"/>
          </a:p>
        </p:txBody>
      </p:sp>
    </p:spTree>
    <p:extLst>
      <p:ext uri="{BB962C8B-B14F-4D97-AF65-F5344CB8AC3E}">
        <p14:creationId xmlns:p14="http://schemas.microsoft.com/office/powerpoint/2010/main" val="301174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Hand Hygiene</a:t>
            </a:r>
          </a:p>
          <a:p>
            <a:r>
              <a:rPr lang="en-AU" dirty="0"/>
              <a:t>• Transmission of microorganisms by the </a:t>
            </a:r>
            <a:r>
              <a:rPr lang="en-AU" dirty="0" err="1"/>
              <a:t>HCWs</a:t>
            </a:r>
            <a:r>
              <a:rPr lang="en-AU" dirty="0"/>
              <a:t> is recognised as the main route of spread of</a:t>
            </a:r>
          </a:p>
          <a:p>
            <a:r>
              <a:rPr lang="en-AU" dirty="0" err="1"/>
              <a:t>HAI’s</a:t>
            </a:r>
            <a:endParaRPr lang="en-AU" dirty="0"/>
          </a:p>
          <a:p>
            <a:r>
              <a:rPr lang="en-AU" dirty="0"/>
              <a:t>• Hand hygiene is the simplest, most effective measure for preventing </a:t>
            </a:r>
            <a:r>
              <a:rPr lang="en-AU" dirty="0" err="1"/>
              <a:t>HAIs</a:t>
            </a:r>
            <a:endParaRPr lang="en-AU" dirty="0"/>
          </a:p>
          <a:p>
            <a:r>
              <a:rPr lang="en-AU" dirty="0"/>
              <a:t>• Hand hygiene is a general term applying to the use of soap/solution and water or </a:t>
            </a:r>
            <a:r>
              <a:rPr lang="en-AU" dirty="0" err="1"/>
              <a:t>ABHR</a:t>
            </a:r>
            <a:r>
              <a:rPr lang="en-AU" dirty="0"/>
              <a:t> to the</a:t>
            </a:r>
          </a:p>
          <a:p>
            <a:r>
              <a:rPr lang="en-AU" dirty="0"/>
              <a:t>surface of the hands.</a:t>
            </a:r>
          </a:p>
          <a:p>
            <a:r>
              <a:rPr lang="en-AU" dirty="0"/>
              <a:t>• The 5 moments of hand hygiene are the critical times that hand hygiene should be undertaken</a:t>
            </a:r>
          </a:p>
          <a:p>
            <a:r>
              <a:rPr lang="en-AU" dirty="0"/>
              <a:t>during health care.</a:t>
            </a:r>
          </a:p>
          <a:p>
            <a:r>
              <a:rPr lang="en-AU" dirty="0"/>
              <a:t>• </a:t>
            </a:r>
            <a:r>
              <a:rPr lang="en-AU" dirty="0" err="1"/>
              <a:t>AHBR</a:t>
            </a:r>
            <a:r>
              <a:rPr lang="en-AU" dirty="0"/>
              <a:t> can be used as an alternative to hand washing when hands are not visibly soiled. </a:t>
            </a:r>
          </a:p>
          <a:p>
            <a:r>
              <a:rPr lang="en-AU" dirty="0"/>
              <a:t>Respiratory Hygiene and Cough Etiquette</a:t>
            </a:r>
          </a:p>
          <a:p>
            <a:r>
              <a:rPr lang="en-AU" dirty="0"/>
              <a:t>• Involves covering your mouth with the upper part of your arm/elbow or a tissue when coughing</a:t>
            </a:r>
          </a:p>
          <a:p>
            <a:r>
              <a:rPr lang="en-AU" dirty="0"/>
              <a:t>to prevent dispersing potentially infectious respiratory secretions into the air. Hand hygiene must</a:t>
            </a:r>
          </a:p>
          <a:p>
            <a:r>
              <a:rPr lang="en-AU" dirty="0"/>
              <a:t>be performed after coughing, sneezing and using tissues.</a:t>
            </a:r>
          </a:p>
          <a:p>
            <a:r>
              <a:rPr lang="en-AU" dirty="0"/>
              <a:t>Appropriate Handling and Disposal of Sharps</a:t>
            </a:r>
          </a:p>
          <a:p>
            <a:r>
              <a:rPr lang="en-AU" dirty="0"/>
              <a:t>• Do not recap needles. Syringes with needles attached shall be discarded whole into the</a:t>
            </a:r>
          </a:p>
          <a:p>
            <a:r>
              <a:rPr lang="en-AU" dirty="0"/>
              <a:t>designated sharps container.</a:t>
            </a:r>
          </a:p>
          <a:p>
            <a:r>
              <a:rPr lang="en-AU" dirty="0"/>
              <a:t>• Do not overfill sharps containers. The sharps containers must be sealed for disposal and</a:t>
            </a:r>
          </a:p>
          <a:p>
            <a:r>
              <a:rPr lang="en-AU" dirty="0"/>
              <a:t>replaced when ¾ full.</a:t>
            </a:r>
          </a:p>
          <a:p>
            <a:r>
              <a:rPr lang="en-AU" dirty="0"/>
              <a:t>• Sharps must not be forced into sharps containers</a:t>
            </a:r>
          </a:p>
          <a:p>
            <a:r>
              <a:rPr lang="en-AU" dirty="0"/>
              <a:t>• Refer to Handling and Disposing of Sharps policy</a:t>
            </a:r>
          </a:p>
          <a:p>
            <a:r>
              <a:rPr lang="en-AU" dirty="0"/>
              <a:t>Waste Management</a:t>
            </a:r>
          </a:p>
          <a:p>
            <a:r>
              <a:rPr lang="en-AU" dirty="0"/>
              <a:t>• Waste is required to be segregated at the source and disposed of in a safe manner in the</a:t>
            </a:r>
          </a:p>
          <a:p>
            <a:r>
              <a:rPr lang="en-AU" dirty="0"/>
              <a:t>appropriate receptacle</a:t>
            </a:r>
          </a:p>
          <a:p>
            <a:r>
              <a:rPr lang="en-AU" dirty="0"/>
              <a:t>• Refer to Safe Management of Clinical and Related Waste</a:t>
            </a:r>
          </a:p>
          <a:p>
            <a:r>
              <a:rPr lang="en-AU" dirty="0"/>
              <a:t>Environmental Management</a:t>
            </a:r>
          </a:p>
          <a:p>
            <a:r>
              <a:rPr lang="en-AU" dirty="0"/>
              <a:t>• Routine cleaning is conducted to render environmental services safe and free of harmful microorganisms</a:t>
            </a:r>
          </a:p>
          <a:p>
            <a:r>
              <a:rPr lang="en-AU" dirty="0"/>
              <a:t>• There is an expectation that all surfaces, fittings and equipment are kept intact, clean and dust</a:t>
            </a:r>
          </a:p>
          <a:p>
            <a:r>
              <a:rPr lang="en-AU" dirty="0"/>
              <a:t>free and that spillages are removed immediately as they occur.</a:t>
            </a:r>
          </a:p>
          <a:p>
            <a:r>
              <a:rPr lang="en-AU" dirty="0"/>
              <a:t>• Refer to Cleaning Manual</a:t>
            </a:r>
          </a:p>
          <a:p>
            <a:r>
              <a:rPr lang="en-AU" dirty="0"/>
              <a:t>Personal Protective Equipment</a:t>
            </a:r>
          </a:p>
          <a:p>
            <a:r>
              <a:rPr lang="en-AU" dirty="0"/>
              <a:t>• PPE is recommended when it is anticipated that a </a:t>
            </a:r>
            <a:r>
              <a:rPr lang="en-AU" dirty="0" err="1"/>
              <a:t>HCW</a:t>
            </a:r>
            <a:r>
              <a:rPr lang="en-AU" dirty="0"/>
              <a:t> may come into contact with blood or</a:t>
            </a:r>
          </a:p>
          <a:p>
            <a:r>
              <a:rPr lang="en-AU" dirty="0"/>
              <a:t>body fluids or infectious organisms. Their purpose is to protect </a:t>
            </a:r>
            <a:r>
              <a:rPr lang="en-AU" dirty="0" err="1"/>
              <a:t>HCWs</a:t>
            </a:r>
            <a:r>
              <a:rPr lang="en-AU" dirty="0"/>
              <a:t> from exposure to these</a:t>
            </a:r>
          </a:p>
          <a:p>
            <a:r>
              <a:rPr lang="en-AU" dirty="0"/>
              <a:t>agents</a:t>
            </a:r>
          </a:p>
          <a:p>
            <a:r>
              <a:rPr lang="en-AU" dirty="0"/>
              <a:t>• PPE should be applied and removed in a way that minimises the risk of contamination to the</a:t>
            </a:r>
          </a:p>
          <a:p>
            <a:r>
              <a:rPr lang="en-AU" dirty="0" err="1"/>
              <a:t>HCW</a:t>
            </a:r>
            <a:r>
              <a:rPr lang="en-AU" dirty="0"/>
              <a:t>. When multiple PPE is used the below table will guide </a:t>
            </a:r>
            <a:r>
              <a:rPr lang="en-AU" dirty="0" err="1"/>
              <a:t>HCWs</a:t>
            </a:r>
            <a:r>
              <a:rPr lang="en-AU" dirty="0"/>
              <a:t> to the order they should be</a:t>
            </a:r>
          </a:p>
          <a:p>
            <a:r>
              <a:rPr lang="en-AU" dirty="0"/>
              <a:t>applied and removed.</a:t>
            </a:r>
          </a:p>
          <a:p>
            <a:r>
              <a:rPr lang="en-AU" dirty="0"/>
              <a:t>• Used PPE, regardless of the perceived contamination, should not be worn outside the patient</a:t>
            </a:r>
          </a:p>
          <a:p>
            <a:r>
              <a:rPr lang="en-AU" dirty="0"/>
              <a:t>zone. </a:t>
            </a:r>
          </a:p>
        </p:txBody>
      </p:sp>
      <p:sp>
        <p:nvSpPr>
          <p:cNvPr id="4" name="Slide Number Placeholder 3"/>
          <p:cNvSpPr>
            <a:spLocks noGrp="1"/>
          </p:cNvSpPr>
          <p:nvPr>
            <p:ph type="sldNum" sz="quarter" idx="5"/>
          </p:nvPr>
        </p:nvSpPr>
        <p:spPr/>
        <p:txBody>
          <a:bodyPr/>
          <a:lstStyle/>
          <a:p>
            <a:fld id="{FC8C636C-19F4-4EF8-8290-894F7A464B25}" type="slidenum">
              <a:rPr lang="en-AU" smtClean="0"/>
              <a:t>12</a:t>
            </a:fld>
            <a:endParaRPr lang="en-AU"/>
          </a:p>
        </p:txBody>
      </p:sp>
    </p:spTree>
    <p:extLst>
      <p:ext uri="{BB962C8B-B14F-4D97-AF65-F5344CB8AC3E}">
        <p14:creationId xmlns:p14="http://schemas.microsoft.com/office/powerpoint/2010/main" val="290818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22/08/2024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22/08/2024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22/08/2024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22/08/2024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tyandquality.gov.au/publications-and-resources/resource-library/australian-guidelines-prevention-and-control-infection-healthcare" TargetMode="External"/><Relationship Id="rId7" Type="http://schemas.openxmlformats.org/officeDocument/2006/relationships/hyperlink" Target="https://doi.org/10.3934%2Fmicrobiol.2018.3.482" TargetMode="External"/><Relationship Id="rId2" Type="http://schemas.openxmlformats.org/officeDocument/2006/relationships/hyperlink" Target="https://urldefense.com/v3/__https:/safetyandquality.cmail20.com/t/j-l-gtrurjy-hyuidlhrtk-y/__;!!GHMCuE2BZP0!MDtZR3AIaCzkA0tbVHqjgJ__nfMm0mJ7ErGCxOaGc9uHA9vJNKsg-3HhRWU4Ha5_YuIdADXrzuwR3EysTYLBJRjBLI81Jivbj0fDlC4$"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604941/" TargetMode="External"/><Relationship Id="rId5" Type="http://schemas.openxmlformats.org/officeDocument/2006/relationships/hyperlink" Target="https://www.safetyandquality.gov.au/our-work/infection-prevention-and-control/environmental-cleaning-and-infection-prevention-and-control-resources" TargetMode="External"/><Relationship Id="rId4" Type="http://schemas.openxmlformats.org/officeDocument/2006/relationships/hyperlink" Target="https://www.cambridge.org/core/journals/infection-control-and-hospital-epidemiology/article/sheaapic-guideline-infection-prevention-and-control-in-the-longterm-care-facility/F6E9EDF4136FAC8359B665B8A2698E1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afetyandquality.gov.au/publications-and-resources/resource-library/caralert-annual-report-20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124712"/>
            <a:ext cx="4023360" cy="3200400"/>
          </a:xfrm>
        </p:spPr>
        <p:txBody>
          <a:bodyPr>
            <a:normAutofit/>
          </a:bodyPr>
          <a:lstStyle/>
          <a:p>
            <a:pPr algn="l"/>
            <a:r>
              <a:rPr lang="en-AU" sz="4800" b="1" dirty="0"/>
              <a:t>Multi Resistant Organisms MROs</a:t>
            </a:r>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7512869" y="4873752"/>
            <a:ext cx="4428651" cy="1207008"/>
          </a:xfrm>
        </p:spPr>
        <p:txBody>
          <a:bodyPr>
            <a:normAutofit fontScale="62500" lnSpcReduction="20000"/>
          </a:bodyPr>
          <a:lstStyle/>
          <a:p>
            <a:pPr algn="l"/>
            <a:r>
              <a:rPr lang="en-AU" b="1" dirty="0"/>
              <a:t>Penny Radalj</a:t>
            </a:r>
          </a:p>
          <a:p>
            <a:pPr algn="l"/>
            <a:r>
              <a:rPr lang="en-AU" b="1" dirty="0"/>
              <a:t>IPC Consultant</a:t>
            </a:r>
          </a:p>
          <a:p>
            <a:pPr algn="l"/>
            <a:r>
              <a:rPr lang="en-AU" b="1" dirty="0"/>
              <a:t>Barwon South West Public Health Unit</a:t>
            </a:r>
          </a:p>
          <a:p>
            <a:pPr algn="l"/>
            <a:r>
              <a:rPr lang="en-AU" b="1" dirty="0"/>
              <a:t>Victoria</a:t>
            </a:r>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3"/>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4"/>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C65E-4E88-1AAA-0053-242B7F7DBE8B}"/>
              </a:ext>
            </a:extLst>
          </p:cNvPr>
          <p:cNvSpPr>
            <a:spLocks noGrp="1"/>
          </p:cNvSpPr>
          <p:nvPr>
            <p:ph type="title"/>
          </p:nvPr>
        </p:nvSpPr>
        <p:spPr>
          <a:xfrm>
            <a:off x="838200" y="365125"/>
            <a:ext cx="10515600" cy="1001857"/>
          </a:xfrm>
        </p:spPr>
        <p:txBody>
          <a:bodyPr/>
          <a:lstStyle/>
          <a:p>
            <a:r>
              <a:rPr lang="en-AU" sz="4400" b="1" dirty="0"/>
              <a:t>Risk factors for MROs</a:t>
            </a:r>
            <a:endParaRPr lang="en-AU" dirty="0"/>
          </a:p>
        </p:txBody>
      </p:sp>
      <p:sp>
        <p:nvSpPr>
          <p:cNvPr id="3" name="Content Placeholder 2">
            <a:extLst>
              <a:ext uri="{FF2B5EF4-FFF2-40B4-BE49-F238E27FC236}">
                <a16:creationId xmlns:a16="http://schemas.microsoft.com/office/drawing/2014/main" id="{C590F53D-0CBE-8B90-D550-37A36EEE00C2}"/>
              </a:ext>
            </a:extLst>
          </p:cNvPr>
          <p:cNvSpPr>
            <a:spLocks noGrp="1"/>
          </p:cNvSpPr>
          <p:nvPr>
            <p:ph idx="1"/>
          </p:nvPr>
        </p:nvSpPr>
        <p:spPr/>
        <p:txBody>
          <a:bodyPr/>
          <a:lstStyle/>
          <a:p>
            <a:r>
              <a:rPr lang="en-AU" dirty="0"/>
              <a:t>Hospitalisation or recent health care</a:t>
            </a:r>
          </a:p>
          <a:p>
            <a:r>
              <a:rPr lang="en-AU" dirty="0"/>
              <a:t>Living in residential aged care and other communal environments</a:t>
            </a:r>
          </a:p>
          <a:p>
            <a:r>
              <a:rPr lang="en-AU" dirty="0"/>
              <a:t>Having developing, waning or compromised immunity</a:t>
            </a:r>
          </a:p>
          <a:p>
            <a:pPr lvl="1"/>
            <a:r>
              <a:rPr lang="en-AU" dirty="0"/>
              <a:t>e.g. neonates, the elderly, neutropenic people, organ transplant recipients</a:t>
            </a:r>
          </a:p>
          <a:p>
            <a:r>
              <a:rPr lang="en-AU" dirty="0"/>
              <a:t>The risk of infection increases with comorbid illness, invasive medical devices, frequent AM exposure and haemodialysis.</a:t>
            </a:r>
          </a:p>
          <a:p>
            <a:endParaRPr lang="en-AU" dirty="0"/>
          </a:p>
        </p:txBody>
      </p:sp>
    </p:spTree>
    <p:extLst>
      <p:ext uri="{BB962C8B-B14F-4D97-AF65-F5344CB8AC3E}">
        <p14:creationId xmlns:p14="http://schemas.microsoft.com/office/powerpoint/2010/main" val="14458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81AB-C755-A04B-9606-6A4B43910C97}"/>
              </a:ext>
            </a:extLst>
          </p:cNvPr>
          <p:cNvSpPr>
            <a:spLocks noGrp="1"/>
          </p:cNvSpPr>
          <p:nvPr>
            <p:ph type="title"/>
          </p:nvPr>
        </p:nvSpPr>
        <p:spPr>
          <a:xfrm>
            <a:off x="838200" y="365126"/>
            <a:ext cx="10515600" cy="761710"/>
          </a:xfrm>
        </p:spPr>
        <p:txBody>
          <a:bodyPr/>
          <a:lstStyle/>
          <a:p>
            <a:r>
              <a:rPr lang="en-AU" b="1" dirty="0"/>
              <a:t>MRO and IPC</a:t>
            </a:r>
          </a:p>
        </p:txBody>
      </p:sp>
      <p:sp>
        <p:nvSpPr>
          <p:cNvPr id="3" name="Content Placeholder 2">
            <a:extLst>
              <a:ext uri="{FF2B5EF4-FFF2-40B4-BE49-F238E27FC236}">
                <a16:creationId xmlns:a16="http://schemas.microsoft.com/office/drawing/2014/main" id="{F3A2600F-52EB-7118-A4CE-23DCC5E664CC}"/>
              </a:ext>
            </a:extLst>
          </p:cNvPr>
          <p:cNvSpPr>
            <a:spLocks noGrp="1"/>
          </p:cNvSpPr>
          <p:nvPr>
            <p:ph idx="1"/>
          </p:nvPr>
        </p:nvSpPr>
        <p:spPr>
          <a:xfrm>
            <a:off x="838200" y="1283856"/>
            <a:ext cx="10515600" cy="5209018"/>
          </a:xfrm>
        </p:spPr>
        <p:txBody>
          <a:bodyPr>
            <a:normAutofit fontScale="92500" lnSpcReduction="20000"/>
          </a:bodyPr>
          <a:lstStyle/>
          <a:p>
            <a:r>
              <a:rPr lang="en-AU" dirty="0"/>
              <a:t>Antimicrobial stewardship program.</a:t>
            </a:r>
          </a:p>
          <a:p>
            <a:r>
              <a:rPr lang="en-AU" dirty="0"/>
              <a:t>Surveillance – local and national.</a:t>
            </a:r>
          </a:p>
          <a:p>
            <a:r>
              <a:rPr lang="en-AU" dirty="0"/>
              <a:t>Balance risk of transmission against health and wellbeing of the resident.</a:t>
            </a:r>
          </a:p>
          <a:p>
            <a:r>
              <a:rPr lang="en-AU" dirty="0"/>
              <a:t>IPC measures focus on transmission pathways. </a:t>
            </a:r>
          </a:p>
          <a:p>
            <a:pPr lvl="1"/>
            <a:r>
              <a:rPr lang="en-AU" dirty="0"/>
              <a:t>Spread of MROs can occur through person-to-person spread, contact with contaminated objects including shared resident equipment such as medical device/equipment and the facility environment. </a:t>
            </a:r>
          </a:p>
          <a:p>
            <a:r>
              <a:rPr lang="en-AU" dirty="0"/>
              <a:t>Understand the risk associated with the microorganism:</a:t>
            </a:r>
          </a:p>
          <a:p>
            <a:pPr lvl="1"/>
            <a:r>
              <a:rPr lang="en-AU" dirty="0"/>
              <a:t>risk factors with the resident (open wound, cognition, incontinent), </a:t>
            </a:r>
          </a:p>
          <a:p>
            <a:pPr lvl="1"/>
            <a:r>
              <a:rPr lang="en-AU" dirty="0"/>
              <a:t>the setting and environment – single room, shared room and or bathroom, </a:t>
            </a:r>
            <a:r>
              <a:rPr lang="en-AU" dirty="0" err="1"/>
              <a:t>MSU</a:t>
            </a:r>
            <a:r>
              <a:rPr lang="en-AU" dirty="0"/>
              <a:t>.</a:t>
            </a:r>
          </a:p>
          <a:p>
            <a:r>
              <a:rPr lang="en-AU" dirty="0"/>
              <a:t>Standard precautions.</a:t>
            </a:r>
          </a:p>
          <a:p>
            <a:r>
              <a:rPr lang="en-AU" dirty="0"/>
              <a:t>Contact transmission based-precautions – based on transmission risk assessment. </a:t>
            </a:r>
          </a:p>
          <a:p>
            <a:r>
              <a:rPr lang="en-AU" dirty="0"/>
              <a:t>Indwelling devices should be regularly reviewed for their need and removed if no longer required e.g. </a:t>
            </a:r>
            <a:r>
              <a:rPr lang="en-AU" dirty="0" err="1"/>
              <a:t>IDUC</a:t>
            </a:r>
            <a:r>
              <a:rPr lang="en-AU" dirty="0"/>
              <a:t>.</a:t>
            </a:r>
          </a:p>
          <a:p>
            <a:endParaRPr lang="en-AU" dirty="0"/>
          </a:p>
        </p:txBody>
      </p:sp>
    </p:spTree>
    <p:extLst>
      <p:ext uri="{BB962C8B-B14F-4D97-AF65-F5344CB8AC3E}">
        <p14:creationId xmlns:p14="http://schemas.microsoft.com/office/powerpoint/2010/main" val="342987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8782-A793-2E4F-787C-A62F340E21E9}"/>
              </a:ext>
            </a:extLst>
          </p:cNvPr>
          <p:cNvSpPr>
            <a:spLocks noGrp="1"/>
          </p:cNvSpPr>
          <p:nvPr>
            <p:ph type="title"/>
          </p:nvPr>
        </p:nvSpPr>
        <p:spPr>
          <a:xfrm>
            <a:off x="838200" y="365125"/>
            <a:ext cx="10515600" cy="854075"/>
          </a:xfrm>
        </p:spPr>
        <p:txBody>
          <a:bodyPr/>
          <a:lstStyle/>
          <a:p>
            <a:r>
              <a:rPr lang="en-AU" b="1" dirty="0"/>
              <a:t>Standard Precautions</a:t>
            </a:r>
          </a:p>
        </p:txBody>
      </p:sp>
      <p:sp>
        <p:nvSpPr>
          <p:cNvPr id="3" name="Content Placeholder 2">
            <a:extLst>
              <a:ext uri="{FF2B5EF4-FFF2-40B4-BE49-F238E27FC236}">
                <a16:creationId xmlns:a16="http://schemas.microsoft.com/office/drawing/2014/main" id="{8362F0A3-1F33-CC4E-B468-A4A496F6FDF7}"/>
              </a:ext>
            </a:extLst>
          </p:cNvPr>
          <p:cNvSpPr>
            <a:spLocks noGrp="1"/>
          </p:cNvSpPr>
          <p:nvPr>
            <p:ph idx="1"/>
          </p:nvPr>
        </p:nvSpPr>
        <p:spPr>
          <a:xfrm>
            <a:off x="838200" y="1385455"/>
            <a:ext cx="10515600" cy="4791508"/>
          </a:xfrm>
        </p:spPr>
        <p:txBody>
          <a:bodyPr>
            <a:normAutofit/>
          </a:bodyPr>
          <a:lstStyle/>
          <a:p>
            <a:r>
              <a:rPr lang="en-AU" dirty="0"/>
              <a:t>Hand Hygiene</a:t>
            </a:r>
          </a:p>
          <a:p>
            <a:r>
              <a:rPr lang="en-AU" dirty="0"/>
              <a:t>Personal protective equipment</a:t>
            </a:r>
          </a:p>
          <a:p>
            <a:r>
              <a:rPr lang="en-AU" dirty="0"/>
              <a:t>Safe handling and disposal of sharps</a:t>
            </a:r>
          </a:p>
          <a:p>
            <a:r>
              <a:rPr lang="en-AU" dirty="0"/>
              <a:t>Environmental controls (cleaning and spills management)</a:t>
            </a:r>
          </a:p>
          <a:p>
            <a:r>
              <a:rPr lang="en-AU" dirty="0"/>
              <a:t>Reprocessing of </a:t>
            </a:r>
            <a:r>
              <a:rPr lang="en-AU" dirty="0" err="1"/>
              <a:t>resusable</a:t>
            </a:r>
            <a:r>
              <a:rPr lang="en-AU" dirty="0"/>
              <a:t> equipment and instruments</a:t>
            </a:r>
          </a:p>
          <a:p>
            <a:r>
              <a:rPr lang="en-AU" dirty="0"/>
              <a:t>Respiratory hygiene (cough etiquette)</a:t>
            </a:r>
          </a:p>
          <a:p>
            <a:r>
              <a:rPr lang="en-AU" dirty="0"/>
              <a:t>Aseptic technique</a:t>
            </a:r>
          </a:p>
          <a:p>
            <a:r>
              <a:rPr lang="en-AU" dirty="0"/>
              <a:t>Waste and linen management</a:t>
            </a:r>
          </a:p>
        </p:txBody>
      </p:sp>
    </p:spTree>
    <p:extLst>
      <p:ext uri="{BB962C8B-B14F-4D97-AF65-F5344CB8AC3E}">
        <p14:creationId xmlns:p14="http://schemas.microsoft.com/office/powerpoint/2010/main" val="269507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CBDD-9915-D7E3-D60A-5770C32DD1DF}"/>
              </a:ext>
            </a:extLst>
          </p:cNvPr>
          <p:cNvSpPr>
            <a:spLocks noGrp="1"/>
          </p:cNvSpPr>
          <p:nvPr>
            <p:ph type="title"/>
          </p:nvPr>
        </p:nvSpPr>
        <p:spPr>
          <a:xfrm>
            <a:off x="838200" y="365125"/>
            <a:ext cx="10515600" cy="955675"/>
          </a:xfrm>
        </p:spPr>
        <p:txBody>
          <a:bodyPr/>
          <a:lstStyle/>
          <a:p>
            <a:r>
              <a:rPr lang="en-AU" b="1" dirty="0"/>
              <a:t>Transmission Based Precautions</a:t>
            </a:r>
          </a:p>
        </p:txBody>
      </p:sp>
      <p:sp>
        <p:nvSpPr>
          <p:cNvPr id="3" name="Content Placeholder 2">
            <a:extLst>
              <a:ext uri="{FF2B5EF4-FFF2-40B4-BE49-F238E27FC236}">
                <a16:creationId xmlns:a16="http://schemas.microsoft.com/office/drawing/2014/main" id="{AB62229A-FEF7-3BC3-43BE-22AF15AA4D6D}"/>
              </a:ext>
            </a:extLst>
          </p:cNvPr>
          <p:cNvSpPr>
            <a:spLocks noGrp="1"/>
          </p:cNvSpPr>
          <p:nvPr>
            <p:ph idx="1"/>
          </p:nvPr>
        </p:nvSpPr>
        <p:spPr>
          <a:xfrm>
            <a:off x="838200" y="1320800"/>
            <a:ext cx="10515600" cy="4856163"/>
          </a:xfrm>
        </p:spPr>
        <p:txBody>
          <a:bodyPr>
            <a:normAutofit/>
          </a:bodyPr>
          <a:lstStyle/>
          <a:p>
            <a:r>
              <a:rPr lang="en-AU" dirty="0"/>
              <a:t>Emphasize consistent practice of </a:t>
            </a:r>
            <a:r>
              <a:rPr lang="en-AU"/>
              <a:t>standard precautions</a:t>
            </a:r>
            <a:endParaRPr lang="en-AU" dirty="0"/>
          </a:p>
          <a:p>
            <a:r>
              <a:rPr lang="en-AU" dirty="0"/>
              <a:t>Risk assess for when contact </a:t>
            </a:r>
            <a:r>
              <a:rPr lang="en-AU" dirty="0" err="1"/>
              <a:t>TBP</a:t>
            </a:r>
            <a:r>
              <a:rPr lang="en-AU" dirty="0"/>
              <a:t> may be necessary e.g. infection</a:t>
            </a:r>
          </a:p>
          <a:p>
            <a:pPr lvl="1"/>
            <a:r>
              <a:rPr lang="en-AU" dirty="0"/>
              <a:t>Inside resident’s room</a:t>
            </a:r>
          </a:p>
          <a:p>
            <a:pPr lvl="1"/>
            <a:r>
              <a:rPr lang="en-AU" dirty="0"/>
              <a:t>Continence care</a:t>
            </a:r>
          </a:p>
          <a:p>
            <a:pPr lvl="1"/>
            <a:r>
              <a:rPr lang="en-AU" dirty="0"/>
              <a:t>Wound care</a:t>
            </a:r>
          </a:p>
          <a:p>
            <a:pPr lvl="1"/>
            <a:r>
              <a:rPr lang="en-AU" dirty="0"/>
              <a:t>Document and communicate</a:t>
            </a:r>
          </a:p>
          <a:p>
            <a:r>
              <a:rPr lang="en-AU" dirty="0"/>
              <a:t>Single use, impervious disposable aprons when entering the room and having contact with residents if soiling is likely e.g. the resident has diarrhoea, if the resident has a discharging wound that cannot be covered by a simple dressing. </a:t>
            </a:r>
          </a:p>
          <a:p>
            <a:r>
              <a:rPr lang="en-AU" dirty="0"/>
              <a:t>Discard PPE when leaving the room and perform hand hygiene.</a:t>
            </a:r>
          </a:p>
          <a:p>
            <a:endParaRPr lang="en-AU" dirty="0"/>
          </a:p>
          <a:p>
            <a:pPr lvl="1"/>
            <a:endParaRPr lang="en-AU" dirty="0"/>
          </a:p>
          <a:p>
            <a:endParaRPr lang="en-AU" dirty="0"/>
          </a:p>
        </p:txBody>
      </p:sp>
    </p:spTree>
    <p:extLst>
      <p:ext uri="{BB962C8B-B14F-4D97-AF65-F5344CB8AC3E}">
        <p14:creationId xmlns:p14="http://schemas.microsoft.com/office/powerpoint/2010/main" val="13222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B8ED-BF6F-D817-623D-60599710174C}"/>
              </a:ext>
            </a:extLst>
          </p:cNvPr>
          <p:cNvSpPr>
            <a:spLocks noGrp="1"/>
          </p:cNvSpPr>
          <p:nvPr>
            <p:ph type="title"/>
          </p:nvPr>
        </p:nvSpPr>
        <p:spPr>
          <a:xfrm>
            <a:off x="838200" y="365125"/>
            <a:ext cx="10515600" cy="955675"/>
          </a:xfrm>
        </p:spPr>
        <p:txBody>
          <a:bodyPr/>
          <a:lstStyle/>
          <a:p>
            <a:r>
              <a:rPr lang="en-AU" b="1" dirty="0"/>
              <a:t>Standard care </a:t>
            </a:r>
          </a:p>
        </p:txBody>
      </p:sp>
      <p:sp>
        <p:nvSpPr>
          <p:cNvPr id="3" name="Content Placeholder 2">
            <a:extLst>
              <a:ext uri="{FF2B5EF4-FFF2-40B4-BE49-F238E27FC236}">
                <a16:creationId xmlns:a16="http://schemas.microsoft.com/office/drawing/2014/main" id="{5604D40B-7484-7F5E-BD0C-8590731ED3F4}"/>
              </a:ext>
            </a:extLst>
          </p:cNvPr>
          <p:cNvSpPr>
            <a:spLocks noGrp="1"/>
          </p:cNvSpPr>
          <p:nvPr>
            <p:ph idx="1"/>
          </p:nvPr>
        </p:nvSpPr>
        <p:spPr>
          <a:xfrm>
            <a:off x="838200" y="1413164"/>
            <a:ext cx="10515600" cy="4763799"/>
          </a:xfrm>
        </p:spPr>
        <p:txBody>
          <a:bodyPr/>
          <a:lstStyle/>
          <a:p>
            <a:r>
              <a:rPr lang="en-AU" dirty="0"/>
              <a:t>Standard precautions, including glove and gown use for contact with uncontrolled secretions, pressure wounds, draining wounds, stool incontinence and ostomy tubes/bags.</a:t>
            </a:r>
          </a:p>
          <a:p>
            <a:r>
              <a:rPr lang="en-AU" dirty="0"/>
              <a:t>Single use resident equipment e.g. hoist slings, BP cuffs</a:t>
            </a:r>
          </a:p>
          <a:p>
            <a:r>
              <a:rPr lang="en-AU" dirty="0"/>
              <a:t>Clean and disinfect all shared equipment</a:t>
            </a:r>
          </a:p>
          <a:p>
            <a:r>
              <a:rPr lang="en-AU" dirty="0"/>
              <a:t>Clean appropriately to the organism</a:t>
            </a:r>
          </a:p>
          <a:p>
            <a:r>
              <a:rPr lang="en-AU" dirty="0"/>
              <a:t>Wound management – ensure discharging wounds are covered with a dressing to protect the wound and contain discharges.</a:t>
            </a:r>
          </a:p>
          <a:p>
            <a:r>
              <a:rPr lang="en-AU" dirty="0"/>
              <a:t>Isolation of the resident with an MRO should be avoided.</a:t>
            </a:r>
          </a:p>
          <a:p>
            <a:endParaRPr lang="en-AU" dirty="0"/>
          </a:p>
        </p:txBody>
      </p:sp>
    </p:spTree>
    <p:extLst>
      <p:ext uri="{BB962C8B-B14F-4D97-AF65-F5344CB8AC3E}">
        <p14:creationId xmlns:p14="http://schemas.microsoft.com/office/powerpoint/2010/main" val="132558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9769-13F9-ACE1-61DD-BBDDA17A123F}"/>
              </a:ext>
            </a:extLst>
          </p:cNvPr>
          <p:cNvSpPr>
            <a:spLocks noGrp="1"/>
          </p:cNvSpPr>
          <p:nvPr>
            <p:ph type="title"/>
          </p:nvPr>
        </p:nvSpPr>
        <p:spPr>
          <a:xfrm>
            <a:off x="838200" y="355890"/>
            <a:ext cx="10515600" cy="687820"/>
          </a:xfrm>
        </p:spPr>
        <p:txBody>
          <a:bodyPr>
            <a:normAutofit fontScale="90000"/>
          </a:bodyPr>
          <a:lstStyle/>
          <a:p>
            <a:r>
              <a:rPr lang="en-AU" b="1" dirty="0"/>
              <a:t>Environmental cleaning</a:t>
            </a:r>
          </a:p>
        </p:txBody>
      </p:sp>
      <p:sp>
        <p:nvSpPr>
          <p:cNvPr id="3" name="Content Placeholder 2">
            <a:extLst>
              <a:ext uri="{FF2B5EF4-FFF2-40B4-BE49-F238E27FC236}">
                <a16:creationId xmlns:a16="http://schemas.microsoft.com/office/drawing/2014/main" id="{E1BB2F54-0698-96D5-65F3-C181601B06F2}"/>
              </a:ext>
            </a:extLst>
          </p:cNvPr>
          <p:cNvSpPr>
            <a:spLocks noGrp="1"/>
          </p:cNvSpPr>
          <p:nvPr>
            <p:ph idx="1"/>
          </p:nvPr>
        </p:nvSpPr>
        <p:spPr>
          <a:xfrm>
            <a:off x="838200" y="1302327"/>
            <a:ext cx="10515600" cy="4874636"/>
          </a:xfrm>
        </p:spPr>
        <p:txBody>
          <a:bodyPr>
            <a:normAutofit lnSpcReduction="10000"/>
          </a:bodyPr>
          <a:lstStyle/>
          <a:p>
            <a:r>
              <a:rPr lang="en-AU" dirty="0"/>
              <a:t>Daily high touch point cleaning in residents’ rooms/bathrooms utilising both detergent and disinfectant (TGA approved to the organism) products - clean last. </a:t>
            </a:r>
          </a:p>
          <a:p>
            <a:r>
              <a:rPr lang="en-AU" dirty="0"/>
              <a:t>Where shared bathrooms are in use, cleaning and disinfection of bathroom must be attended between uses. </a:t>
            </a:r>
          </a:p>
          <a:p>
            <a:r>
              <a:rPr lang="en-AU" dirty="0"/>
              <a:t>Routine cleaning of communal areas. </a:t>
            </a:r>
          </a:p>
          <a:p>
            <a:r>
              <a:rPr lang="en-AU" dirty="0"/>
              <a:t>Dedicated resident equipment, as possible. </a:t>
            </a:r>
          </a:p>
          <a:p>
            <a:r>
              <a:rPr lang="en-AU" dirty="0"/>
              <a:t>Shared equipment cleaning: thorough cleaning/disinfection practices between uses with neutral and disinfectant cleaner/wipe.</a:t>
            </a:r>
          </a:p>
          <a:p>
            <a:r>
              <a:rPr lang="en-AU" dirty="0"/>
              <a:t>Routine spill management processes – addition of contact precaution PPE if spill is from wound/abscess or cellulitis.</a:t>
            </a:r>
          </a:p>
        </p:txBody>
      </p:sp>
    </p:spTree>
    <p:extLst>
      <p:ext uri="{BB962C8B-B14F-4D97-AF65-F5344CB8AC3E}">
        <p14:creationId xmlns:p14="http://schemas.microsoft.com/office/powerpoint/2010/main" val="393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F1D4-FA67-D360-B48C-32FD47AE20F3}"/>
              </a:ext>
            </a:extLst>
          </p:cNvPr>
          <p:cNvSpPr>
            <a:spLocks noGrp="1"/>
          </p:cNvSpPr>
          <p:nvPr>
            <p:ph type="title"/>
          </p:nvPr>
        </p:nvSpPr>
        <p:spPr>
          <a:xfrm>
            <a:off x="838200" y="365125"/>
            <a:ext cx="10515600" cy="955675"/>
          </a:xfrm>
        </p:spPr>
        <p:txBody>
          <a:bodyPr/>
          <a:lstStyle/>
          <a:p>
            <a:r>
              <a:rPr lang="en-AU" b="1" dirty="0"/>
              <a:t>Resident placement</a:t>
            </a:r>
          </a:p>
        </p:txBody>
      </p:sp>
      <p:sp>
        <p:nvSpPr>
          <p:cNvPr id="3" name="Content Placeholder 2">
            <a:extLst>
              <a:ext uri="{FF2B5EF4-FFF2-40B4-BE49-F238E27FC236}">
                <a16:creationId xmlns:a16="http://schemas.microsoft.com/office/drawing/2014/main" id="{DE99D2D0-3F35-BF42-7E72-919A281F2B16}"/>
              </a:ext>
            </a:extLst>
          </p:cNvPr>
          <p:cNvSpPr>
            <a:spLocks noGrp="1"/>
          </p:cNvSpPr>
          <p:nvPr>
            <p:ph idx="1"/>
          </p:nvPr>
        </p:nvSpPr>
        <p:spPr>
          <a:xfrm>
            <a:off x="838200" y="1385455"/>
            <a:ext cx="10515600" cy="4791508"/>
          </a:xfrm>
        </p:spPr>
        <p:txBody>
          <a:bodyPr>
            <a:normAutofit/>
          </a:bodyPr>
          <a:lstStyle/>
          <a:p>
            <a:r>
              <a:rPr lang="en-AU" dirty="0"/>
              <a:t>When single rooms are not available or sharing a room is unavoidable, consider the person sharing the room’s vulnerability: </a:t>
            </a:r>
          </a:p>
          <a:p>
            <a:pPr lvl="1"/>
            <a:r>
              <a:rPr lang="en-AU" dirty="0"/>
              <a:t>Any wounds or indwelling medical devices e.g. </a:t>
            </a:r>
            <a:r>
              <a:rPr lang="en-AU" dirty="0" err="1"/>
              <a:t>IDUC</a:t>
            </a:r>
            <a:r>
              <a:rPr lang="en-AU" dirty="0"/>
              <a:t>, nutrition tube</a:t>
            </a:r>
          </a:p>
          <a:p>
            <a:pPr lvl="1"/>
            <a:r>
              <a:rPr lang="en-AU" dirty="0"/>
              <a:t>Underlying health conditions affecting  immunity </a:t>
            </a:r>
          </a:p>
          <a:p>
            <a:pPr lvl="1"/>
            <a:r>
              <a:rPr lang="en-AU" dirty="0"/>
              <a:t>Ability to comply with IPC measures</a:t>
            </a:r>
          </a:p>
          <a:p>
            <a:pPr lvl="1"/>
            <a:r>
              <a:rPr lang="en-AU" dirty="0"/>
              <a:t>Resident with GI MRO should not be incontinent e.g. CPO, </a:t>
            </a:r>
            <a:r>
              <a:rPr lang="en-AU" dirty="0" err="1"/>
              <a:t>ESBL</a:t>
            </a:r>
            <a:endParaRPr lang="en-AU" dirty="0"/>
          </a:p>
          <a:p>
            <a:pPr lvl="1"/>
            <a:r>
              <a:rPr lang="en-AU" dirty="0"/>
              <a:t>Shared bathroom used first by unaffected resident</a:t>
            </a:r>
          </a:p>
          <a:p>
            <a:pPr lvl="1"/>
            <a:r>
              <a:rPr lang="en-AU" dirty="0"/>
              <a:t>Increase cleaning and disinfection of shared room</a:t>
            </a:r>
          </a:p>
          <a:p>
            <a:pPr lvl="1"/>
            <a:r>
              <a:rPr lang="en-AU" dirty="0"/>
              <a:t>Frequent cleaning and disinfection of bathroom</a:t>
            </a:r>
          </a:p>
        </p:txBody>
      </p:sp>
    </p:spTree>
    <p:extLst>
      <p:ext uri="{BB962C8B-B14F-4D97-AF65-F5344CB8AC3E}">
        <p14:creationId xmlns:p14="http://schemas.microsoft.com/office/powerpoint/2010/main" val="266375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BD87-65EE-6869-2258-D7AD74BCEA32}"/>
              </a:ext>
            </a:extLst>
          </p:cNvPr>
          <p:cNvSpPr>
            <a:spLocks noGrp="1"/>
          </p:cNvSpPr>
          <p:nvPr>
            <p:ph type="title"/>
          </p:nvPr>
        </p:nvSpPr>
        <p:spPr/>
        <p:txBody>
          <a:bodyPr>
            <a:normAutofit/>
          </a:bodyPr>
          <a:lstStyle/>
          <a:p>
            <a:r>
              <a:rPr lang="en-AU" b="1" dirty="0"/>
              <a:t>Participation in group activities and attending communal areas</a:t>
            </a:r>
          </a:p>
        </p:txBody>
      </p:sp>
      <p:sp>
        <p:nvSpPr>
          <p:cNvPr id="3" name="Content Placeholder 2">
            <a:extLst>
              <a:ext uri="{FF2B5EF4-FFF2-40B4-BE49-F238E27FC236}">
                <a16:creationId xmlns:a16="http://schemas.microsoft.com/office/drawing/2014/main" id="{D5CFBA8C-578F-9C55-55F0-44358408215C}"/>
              </a:ext>
            </a:extLst>
          </p:cNvPr>
          <p:cNvSpPr>
            <a:spLocks noGrp="1"/>
          </p:cNvSpPr>
          <p:nvPr>
            <p:ph idx="1"/>
          </p:nvPr>
        </p:nvSpPr>
        <p:spPr/>
        <p:txBody>
          <a:bodyPr>
            <a:normAutofit fontScale="92500" lnSpcReduction="20000"/>
          </a:bodyPr>
          <a:lstStyle/>
          <a:p>
            <a:r>
              <a:rPr lang="en-AU" dirty="0"/>
              <a:t>Residents with an MRO can continue to participate in group activities unless they are unwell (e.g. diarrhoea). </a:t>
            </a:r>
          </a:p>
          <a:p>
            <a:r>
              <a:rPr lang="en-AU" dirty="0"/>
              <a:t>Hand hygiene for </a:t>
            </a:r>
            <a:r>
              <a:rPr lang="en-AU" u="sng" dirty="0"/>
              <a:t>all</a:t>
            </a:r>
            <a:r>
              <a:rPr lang="en-AU" dirty="0"/>
              <a:t> residents before and after attending a group activity.</a:t>
            </a:r>
          </a:p>
          <a:p>
            <a:r>
              <a:rPr lang="en-AU" dirty="0"/>
              <a:t>Clean and disinfect </a:t>
            </a:r>
            <a:r>
              <a:rPr lang="en-AU" u="sng" dirty="0"/>
              <a:t>all</a:t>
            </a:r>
            <a:r>
              <a:rPr lang="en-AU" dirty="0"/>
              <a:t> shared equipment.</a:t>
            </a:r>
          </a:p>
          <a:p>
            <a:r>
              <a:rPr lang="en-AU" dirty="0"/>
              <a:t>Any oozing wounds should be covered with a dressing that contains the wound ooze. </a:t>
            </a:r>
          </a:p>
          <a:p>
            <a:r>
              <a:rPr lang="en-AU" dirty="0"/>
              <a:t>Residents with faecal incontinence can participate in group activities provided they are dressed and wearing a fresh continence pad.</a:t>
            </a:r>
          </a:p>
          <a:p>
            <a:r>
              <a:rPr lang="en-AU" dirty="0"/>
              <a:t>Residents can attend a shared dining area and use regular dishes and cutlery. </a:t>
            </a:r>
          </a:p>
          <a:p>
            <a:r>
              <a:rPr lang="en-AU" dirty="0"/>
              <a:t>Dishes and cutlery used by residents with an MRO can be processed in the usual manner (</a:t>
            </a:r>
            <a:r>
              <a:rPr lang="en-AU" dirty="0" err="1"/>
              <a:t>e.g.dishwasher</a:t>
            </a:r>
            <a:r>
              <a:rPr lang="en-AU" dirty="0"/>
              <a:t>) and do not need to be separated.</a:t>
            </a:r>
          </a:p>
          <a:p>
            <a:endParaRPr lang="en-AU" dirty="0"/>
          </a:p>
        </p:txBody>
      </p:sp>
    </p:spTree>
    <p:extLst>
      <p:ext uri="{BB962C8B-B14F-4D97-AF65-F5344CB8AC3E}">
        <p14:creationId xmlns:p14="http://schemas.microsoft.com/office/powerpoint/2010/main" val="10363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C031-CE0A-1FD4-E92E-60CD4D512D09}"/>
              </a:ext>
            </a:extLst>
          </p:cNvPr>
          <p:cNvSpPr>
            <a:spLocks noGrp="1"/>
          </p:cNvSpPr>
          <p:nvPr>
            <p:ph type="title"/>
          </p:nvPr>
        </p:nvSpPr>
        <p:spPr>
          <a:xfrm>
            <a:off x="838200" y="365125"/>
            <a:ext cx="10515600" cy="761711"/>
          </a:xfrm>
        </p:spPr>
        <p:txBody>
          <a:bodyPr/>
          <a:lstStyle/>
          <a:p>
            <a:r>
              <a:rPr lang="en-AU" b="1" dirty="0"/>
              <a:t>Staff education</a:t>
            </a:r>
          </a:p>
        </p:txBody>
      </p:sp>
      <p:sp>
        <p:nvSpPr>
          <p:cNvPr id="3" name="Content Placeholder 2">
            <a:extLst>
              <a:ext uri="{FF2B5EF4-FFF2-40B4-BE49-F238E27FC236}">
                <a16:creationId xmlns:a16="http://schemas.microsoft.com/office/drawing/2014/main" id="{370C3919-E227-E218-4786-F97C4DA90767}"/>
              </a:ext>
            </a:extLst>
          </p:cNvPr>
          <p:cNvSpPr>
            <a:spLocks noGrp="1"/>
          </p:cNvSpPr>
          <p:nvPr>
            <p:ph idx="1"/>
          </p:nvPr>
        </p:nvSpPr>
        <p:spPr>
          <a:xfrm>
            <a:off x="838200" y="1367073"/>
            <a:ext cx="10515600" cy="4809890"/>
          </a:xfrm>
        </p:spPr>
        <p:txBody>
          <a:bodyPr>
            <a:normAutofit/>
          </a:bodyPr>
          <a:lstStyle/>
          <a:p>
            <a:r>
              <a:rPr lang="en-AU" dirty="0"/>
              <a:t>Educate staff about the emerging threat of MROs</a:t>
            </a:r>
          </a:p>
          <a:p>
            <a:r>
              <a:rPr lang="en-AU" dirty="0"/>
              <a:t> Stress the importance of IPC precautions</a:t>
            </a:r>
          </a:p>
          <a:p>
            <a:r>
              <a:rPr lang="en-AU" dirty="0"/>
              <a:t>Ensure there is a mechanism to notify all staff that a resident requires additional IPC precautions e.g. </a:t>
            </a:r>
            <a:r>
              <a:rPr lang="en-AU" u="sng" dirty="0"/>
              <a:t>subtle</a:t>
            </a:r>
            <a:r>
              <a:rPr lang="en-AU" dirty="0"/>
              <a:t> signage visible on the resident’s door </a:t>
            </a:r>
          </a:p>
          <a:p>
            <a:pPr lvl="1"/>
            <a:r>
              <a:rPr lang="en-AU" dirty="0"/>
              <a:t>any signage used should not disclose the resident’s confirmed or suspected diagnosis</a:t>
            </a:r>
          </a:p>
          <a:p>
            <a:r>
              <a:rPr lang="en-AU" dirty="0"/>
              <a:t>Conduct in-service education, include all nursing staff or personal care attendants who may provide care to affected resident/s and to all cleaning staff. </a:t>
            </a:r>
          </a:p>
        </p:txBody>
      </p:sp>
    </p:spTree>
    <p:extLst>
      <p:ext uri="{BB962C8B-B14F-4D97-AF65-F5344CB8AC3E}">
        <p14:creationId xmlns:p14="http://schemas.microsoft.com/office/powerpoint/2010/main" val="189398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F529-F888-30F1-C54A-C90F64E582B8}"/>
              </a:ext>
            </a:extLst>
          </p:cNvPr>
          <p:cNvSpPr>
            <a:spLocks noGrp="1"/>
          </p:cNvSpPr>
          <p:nvPr>
            <p:ph type="title"/>
          </p:nvPr>
        </p:nvSpPr>
        <p:spPr>
          <a:xfrm>
            <a:off x="838200" y="365126"/>
            <a:ext cx="10515600" cy="1029566"/>
          </a:xfrm>
        </p:spPr>
        <p:txBody>
          <a:bodyPr/>
          <a:lstStyle/>
          <a:p>
            <a:r>
              <a:rPr lang="en-AU" b="1" dirty="0"/>
              <a:t>Communication and alerts</a:t>
            </a:r>
          </a:p>
        </p:txBody>
      </p:sp>
      <p:sp>
        <p:nvSpPr>
          <p:cNvPr id="3" name="Content Placeholder 2">
            <a:extLst>
              <a:ext uri="{FF2B5EF4-FFF2-40B4-BE49-F238E27FC236}">
                <a16:creationId xmlns:a16="http://schemas.microsoft.com/office/drawing/2014/main" id="{8A8E8D3D-979B-76CA-30A1-6A05B23427B6}"/>
              </a:ext>
            </a:extLst>
          </p:cNvPr>
          <p:cNvSpPr>
            <a:spLocks noGrp="1"/>
          </p:cNvSpPr>
          <p:nvPr>
            <p:ph idx="1"/>
          </p:nvPr>
        </p:nvSpPr>
        <p:spPr>
          <a:xfrm>
            <a:off x="838200" y="1394692"/>
            <a:ext cx="10515600" cy="4782271"/>
          </a:xfrm>
        </p:spPr>
        <p:txBody>
          <a:bodyPr>
            <a:normAutofit/>
          </a:bodyPr>
          <a:lstStyle/>
          <a:p>
            <a:r>
              <a:rPr lang="en-AU" dirty="0"/>
              <a:t>MRO risk assessment and care plan available in resident notes</a:t>
            </a:r>
          </a:p>
          <a:p>
            <a:pPr lvl="1"/>
            <a:r>
              <a:rPr lang="en-AU" dirty="0"/>
              <a:t>Communicate to staff their role e.g. extra cleaning</a:t>
            </a:r>
          </a:p>
          <a:p>
            <a:r>
              <a:rPr lang="en-AU" dirty="0"/>
              <a:t>MRO consumer information shared with resident and their family</a:t>
            </a:r>
          </a:p>
          <a:p>
            <a:pPr lvl="1"/>
            <a:r>
              <a:rPr lang="en-AU" dirty="0"/>
              <a:t>Respect resident confidentiality</a:t>
            </a:r>
          </a:p>
          <a:p>
            <a:pPr lvl="1"/>
            <a:r>
              <a:rPr lang="en-AU" dirty="0"/>
              <a:t>Listen to expressed concerns and speak realistically about risk</a:t>
            </a:r>
          </a:p>
          <a:p>
            <a:pPr lvl="1"/>
            <a:r>
              <a:rPr lang="en-AU" dirty="0"/>
              <a:t>Involve family and friends (with the resident's consent)</a:t>
            </a:r>
          </a:p>
          <a:p>
            <a:pPr lvl="1"/>
            <a:r>
              <a:rPr lang="en-AU" dirty="0"/>
              <a:t>Provide residents and families with fact sheets.</a:t>
            </a:r>
          </a:p>
          <a:p>
            <a:r>
              <a:rPr lang="en-AU" dirty="0"/>
              <a:t>Review care plan if any changes to resident’s health status</a:t>
            </a:r>
          </a:p>
          <a:p>
            <a:r>
              <a:rPr lang="en-AU" dirty="0"/>
              <a:t>Alert to notify of MRO status – internal and external if transferring resident to a health care facility</a:t>
            </a:r>
          </a:p>
        </p:txBody>
      </p:sp>
    </p:spTree>
    <p:extLst>
      <p:ext uri="{BB962C8B-B14F-4D97-AF65-F5344CB8AC3E}">
        <p14:creationId xmlns:p14="http://schemas.microsoft.com/office/powerpoint/2010/main" val="151040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US"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B3E4-146E-3647-CD1F-634BE85327D5}"/>
              </a:ext>
            </a:extLst>
          </p:cNvPr>
          <p:cNvSpPr>
            <a:spLocks noGrp="1"/>
          </p:cNvSpPr>
          <p:nvPr>
            <p:ph type="title"/>
          </p:nvPr>
        </p:nvSpPr>
        <p:spPr/>
        <p:txBody>
          <a:bodyPr/>
          <a:lstStyle/>
          <a:p>
            <a:r>
              <a:rPr lang="en-AU" b="1" dirty="0"/>
              <a:t>Summary</a:t>
            </a:r>
          </a:p>
        </p:txBody>
      </p:sp>
      <p:sp>
        <p:nvSpPr>
          <p:cNvPr id="3" name="Content Placeholder 2">
            <a:extLst>
              <a:ext uri="{FF2B5EF4-FFF2-40B4-BE49-F238E27FC236}">
                <a16:creationId xmlns:a16="http://schemas.microsoft.com/office/drawing/2014/main" id="{9B6A0F32-50A7-32FD-A0E9-E7E5AF6C794B}"/>
              </a:ext>
            </a:extLst>
          </p:cNvPr>
          <p:cNvSpPr>
            <a:spLocks noGrp="1"/>
          </p:cNvSpPr>
          <p:nvPr>
            <p:ph idx="1"/>
          </p:nvPr>
        </p:nvSpPr>
        <p:spPr/>
        <p:txBody>
          <a:bodyPr/>
          <a:lstStyle/>
          <a:p>
            <a:r>
              <a:rPr lang="en-AU" dirty="0"/>
              <a:t>Bacteria deal with toxic substances to survive i.e. antimicrobials.</a:t>
            </a:r>
          </a:p>
          <a:p>
            <a:pPr lvl="1"/>
            <a:r>
              <a:rPr lang="en-AU" dirty="0"/>
              <a:t>This they do very well.</a:t>
            </a:r>
          </a:p>
          <a:p>
            <a:r>
              <a:rPr lang="en-AU" dirty="0"/>
              <a:t>Residents may require additional IPC measures.</a:t>
            </a:r>
          </a:p>
          <a:p>
            <a:r>
              <a:rPr lang="en-AU" dirty="0"/>
              <a:t>IPC measures should be the least restrictive approach whilst mitigating any ongoing risk.</a:t>
            </a:r>
          </a:p>
          <a:p>
            <a:r>
              <a:rPr lang="en-AU" dirty="0"/>
              <a:t>Staff must be educated in MRO and risk mitigation in the residential home.</a:t>
            </a:r>
          </a:p>
          <a:p>
            <a:r>
              <a:rPr lang="en-AU" dirty="0"/>
              <a:t>Include the resident and their family in the risk mitigation plan.</a:t>
            </a:r>
          </a:p>
        </p:txBody>
      </p:sp>
    </p:spTree>
    <p:extLst>
      <p:ext uri="{BB962C8B-B14F-4D97-AF65-F5344CB8AC3E}">
        <p14:creationId xmlns:p14="http://schemas.microsoft.com/office/powerpoint/2010/main" val="10555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23AE-2A0C-5367-F74B-306C4D450A97}"/>
              </a:ext>
            </a:extLst>
          </p:cNvPr>
          <p:cNvSpPr>
            <a:spLocks noGrp="1"/>
          </p:cNvSpPr>
          <p:nvPr>
            <p:ph type="title"/>
          </p:nvPr>
        </p:nvSpPr>
        <p:spPr/>
        <p:txBody>
          <a:bodyPr/>
          <a:lstStyle/>
          <a:p>
            <a:r>
              <a:rPr lang="en-AU" b="1" dirty="0"/>
              <a:t>References</a:t>
            </a:r>
          </a:p>
        </p:txBody>
      </p:sp>
      <p:sp>
        <p:nvSpPr>
          <p:cNvPr id="3" name="Content Placeholder 2">
            <a:extLst>
              <a:ext uri="{FF2B5EF4-FFF2-40B4-BE49-F238E27FC236}">
                <a16:creationId xmlns:a16="http://schemas.microsoft.com/office/drawing/2014/main" id="{796FC293-4FA2-A7E4-F224-3B5C6911C652}"/>
              </a:ext>
            </a:extLst>
          </p:cNvPr>
          <p:cNvSpPr>
            <a:spLocks noGrp="1"/>
          </p:cNvSpPr>
          <p:nvPr>
            <p:ph idx="1"/>
          </p:nvPr>
        </p:nvSpPr>
        <p:spPr>
          <a:xfrm>
            <a:off x="838200" y="1265382"/>
            <a:ext cx="10515600" cy="4911581"/>
          </a:xfrm>
        </p:spPr>
        <p:txBody>
          <a:bodyPr>
            <a:normAutofit fontScale="92500" lnSpcReduction="10000"/>
          </a:bodyPr>
          <a:lstStyle/>
          <a:p>
            <a:r>
              <a:rPr lang="en-AU" sz="2800" u="sng" dirty="0">
                <a:solidFill>
                  <a:srgbClr val="005470"/>
                </a:solidFill>
                <a:effectLst/>
                <a:latin typeface="Arial" panose="020B0604020202020204" pitchFamily="34" charset="0"/>
                <a:ea typeface="Aptos" panose="020B0004020202020204" pitchFamily="34" charset="0"/>
                <a:hlinkClick r:id="rId2"/>
              </a:rPr>
              <a:t>Aged Care Infection Prevention and Control (IPC) Guide</a:t>
            </a:r>
            <a:r>
              <a:rPr lang="en-AU" sz="2800" u="sng" dirty="0">
                <a:solidFill>
                  <a:srgbClr val="005470"/>
                </a:solidFill>
                <a:effectLst/>
                <a:latin typeface="Arial" panose="020B0604020202020204" pitchFamily="34" charset="0"/>
                <a:ea typeface="Aptos" panose="020B0004020202020204" pitchFamily="34" charset="0"/>
              </a:rPr>
              <a:t> </a:t>
            </a:r>
            <a:r>
              <a:rPr lang="en-AU" sz="2800" dirty="0">
                <a:effectLst/>
                <a:latin typeface="Arial" panose="020B0604020202020204" pitchFamily="34" charset="0"/>
                <a:ea typeface="Aptos" panose="020B0004020202020204" pitchFamily="34" charset="0"/>
              </a:rPr>
              <a:t>(2024) </a:t>
            </a:r>
            <a:endParaRPr lang="en-AU" sz="2800" b="1" dirty="0">
              <a:hlinkClick r:id="rId3"/>
            </a:endParaRPr>
          </a:p>
          <a:p>
            <a:r>
              <a:rPr lang="en-AU" sz="2800" b="1" dirty="0">
                <a:hlinkClick r:id="rId3"/>
              </a:rPr>
              <a:t>Australian Guidelines for the Prevention and Control of infection in Healthcare (2019)</a:t>
            </a:r>
            <a:endParaRPr lang="en-US" b="1" dirty="0"/>
          </a:p>
          <a:p>
            <a:r>
              <a:rPr lang="en-AU" sz="2800" b="1" i="0" u="none" strike="noStrike" dirty="0">
                <a:solidFill>
                  <a:srgbClr val="0066B3"/>
                </a:solidFill>
                <a:effectLst/>
                <a:highlight>
                  <a:srgbClr val="FFFFFF"/>
                </a:highlight>
                <a:latin typeface="Sintony"/>
                <a:hlinkClick r:id="rId4"/>
              </a:rPr>
              <a:t>SHEA/</a:t>
            </a:r>
            <a:r>
              <a:rPr lang="en-AU" sz="2800" b="1" i="0" u="none" strike="noStrike" dirty="0" err="1">
                <a:solidFill>
                  <a:srgbClr val="0066B3"/>
                </a:solidFill>
                <a:effectLst/>
                <a:highlight>
                  <a:srgbClr val="FFFFFF"/>
                </a:highlight>
                <a:latin typeface="Sintony"/>
                <a:hlinkClick r:id="rId4"/>
              </a:rPr>
              <a:t>APIC</a:t>
            </a:r>
            <a:r>
              <a:rPr lang="en-AU" sz="2800" b="1" i="0" u="none" strike="noStrike" dirty="0">
                <a:solidFill>
                  <a:srgbClr val="0066B3"/>
                </a:solidFill>
                <a:effectLst/>
                <a:highlight>
                  <a:srgbClr val="FFFFFF"/>
                </a:highlight>
                <a:latin typeface="Sintony"/>
                <a:hlinkClick r:id="rId4"/>
              </a:rPr>
              <a:t> Guideline: Infection Prevention and Control in the Long-Term Care Facility</a:t>
            </a:r>
            <a:r>
              <a:rPr lang="en-AU" sz="2800" b="0" i="0" dirty="0">
                <a:solidFill>
                  <a:srgbClr val="333333"/>
                </a:solidFill>
                <a:effectLst/>
                <a:highlight>
                  <a:srgbClr val="FFFFFF"/>
                </a:highlight>
                <a:latin typeface="Sintony"/>
              </a:rPr>
              <a:t> (2008):  A broad collection of guidelines relating to Infection Control, Animals in Healthcare facilities, antimicrobial resistance in Long Term Care Facilities  (</a:t>
            </a:r>
            <a:r>
              <a:rPr lang="en-AU" sz="2800" b="0" i="0" dirty="0" err="1">
                <a:solidFill>
                  <a:srgbClr val="333333"/>
                </a:solidFill>
                <a:effectLst/>
                <a:highlight>
                  <a:srgbClr val="FFFFFF"/>
                </a:highlight>
                <a:latin typeface="Sintony"/>
              </a:rPr>
              <a:t>LTCF</a:t>
            </a:r>
            <a:r>
              <a:rPr lang="en-AU" sz="2800" b="0" i="0" dirty="0">
                <a:solidFill>
                  <a:srgbClr val="333333"/>
                </a:solidFill>
                <a:effectLst/>
                <a:highlight>
                  <a:srgbClr val="FFFFFF"/>
                </a:highlight>
                <a:latin typeface="Sintony"/>
              </a:rPr>
              <a:t>), urinary tract infections in </a:t>
            </a:r>
            <a:r>
              <a:rPr lang="en-AU" sz="2800" b="0" i="0" dirty="0" err="1">
                <a:solidFill>
                  <a:srgbClr val="333333"/>
                </a:solidFill>
                <a:effectLst/>
                <a:highlight>
                  <a:srgbClr val="FFFFFF"/>
                </a:highlight>
                <a:latin typeface="Sintony"/>
              </a:rPr>
              <a:t>LTCF</a:t>
            </a:r>
            <a:r>
              <a:rPr lang="en-AU" sz="2800" b="0" i="0" dirty="0">
                <a:solidFill>
                  <a:srgbClr val="333333"/>
                </a:solidFill>
                <a:effectLst/>
                <a:highlight>
                  <a:srgbClr val="FFFFFF"/>
                </a:highlight>
                <a:latin typeface="Sintony"/>
              </a:rPr>
              <a:t>.</a:t>
            </a:r>
            <a:endParaRPr lang="en-AU" dirty="0">
              <a:solidFill>
                <a:srgbClr val="333333"/>
              </a:solidFill>
              <a:highlight>
                <a:srgbClr val="FFFFFF"/>
              </a:highlight>
              <a:latin typeface="Sintony"/>
            </a:endParaRPr>
          </a:p>
          <a:p>
            <a:r>
              <a:rPr lang="en-AU" sz="2800" b="0" i="0" dirty="0">
                <a:solidFill>
                  <a:srgbClr val="333333"/>
                </a:solidFill>
                <a:effectLst/>
                <a:highlight>
                  <a:srgbClr val="FFFFFF"/>
                </a:highlight>
                <a:latin typeface="Sintony"/>
              </a:rPr>
              <a:t>Environmental cleaning and IPC resources: </a:t>
            </a:r>
            <a:r>
              <a:rPr lang="en-AU" sz="2800" b="0" i="0" dirty="0">
                <a:solidFill>
                  <a:srgbClr val="333333"/>
                </a:solidFill>
                <a:effectLst/>
                <a:highlight>
                  <a:srgbClr val="FFFFFF"/>
                </a:highlight>
                <a:latin typeface="Sintony"/>
                <a:hlinkClick r:id="rId5"/>
              </a:rPr>
              <a:t>https://</a:t>
            </a:r>
            <a:r>
              <a:rPr lang="en-AU" sz="2800" b="0" i="0" dirty="0" err="1">
                <a:solidFill>
                  <a:srgbClr val="333333"/>
                </a:solidFill>
                <a:effectLst/>
                <a:highlight>
                  <a:srgbClr val="FFFFFF"/>
                </a:highlight>
                <a:latin typeface="Sintony"/>
                <a:hlinkClick r:id="rId5"/>
              </a:rPr>
              <a:t>www.safetyandquality.gov.au</a:t>
            </a:r>
            <a:r>
              <a:rPr lang="en-AU" sz="2800" b="0" i="0" dirty="0">
                <a:solidFill>
                  <a:srgbClr val="333333"/>
                </a:solidFill>
                <a:effectLst/>
                <a:highlight>
                  <a:srgbClr val="FFFFFF"/>
                </a:highlight>
                <a:latin typeface="Sintony"/>
                <a:hlinkClick r:id="rId5"/>
              </a:rPr>
              <a:t>/our-work/infection-prevention-and-control/environmental-cleaning-and-infection-prevention-and-control-resources</a:t>
            </a:r>
            <a:endParaRPr lang="en-AU" sz="2800" b="0" i="0" dirty="0">
              <a:solidFill>
                <a:srgbClr val="333333"/>
              </a:solidFill>
              <a:effectLst/>
              <a:highlight>
                <a:srgbClr val="FFFFFF"/>
              </a:highlight>
              <a:latin typeface="Sintony"/>
            </a:endParaRPr>
          </a:p>
          <a:p>
            <a:r>
              <a:rPr lang="en-AU" sz="2800" b="0" i="0" u="sng" dirty="0">
                <a:solidFill>
                  <a:srgbClr val="205493"/>
                </a:solidFill>
                <a:effectLst/>
                <a:highlight>
                  <a:srgbClr val="FFFFFF"/>
                </a:highlight>
                <a:latin typeface="Helvetica Neue"/>
                <a:hlinkClick r:id="rId6"/>
              </a:rPr>
              <a:t>AIMS </a:t>
            </a:r>
            <a:r>
              <a:rPr lang="en-AU" sz="2800" b="0" i="0" u="sng" dirty="0" err="1">
                <a:solidFill>
                  <a:srgbClr val="205493"/>
                </a:solidFill>
                <a:effectLst/>
                <a:highlight>
                  <a:srgbClr val="FFFFFF"/>
                </a:highlight>
                <a:latin typeface="Helvetica Neue"/>
                <a:hlinkClick r:id="rId6"/>
              </a:rPr>
              <a:t>Microbiol</a:t>
            </a:r>
            <a:r>
              <a:rPr lang="en-AU" sz="2800" b="0" i="0" u="sng" dirty="0">
                <a:solidFill>
                  <a:srgbClr val="205493"/>
                </a:solidFill>
                <a:effectLst/>
                <a:highlight>
                  <a:srgbClr val="FFFFFF"/>
                </a:highlight>
                <a:latin typeface="Helvetica Neue"/>
                <a:hlinkClick r:id="rId6"/>
              </a:rPr>
              <a:t>.</a:t>
            </a:r>
            <a:r>
              <a:rPr lang="en-AU" sz="2800" b="0" i="0" dirty="0">
                <a:solidFill>
                  <a:srgbClr val="212121"/>
                </a:solidFill>
                <a:effectLst/>
                <a:highlight>
                  <a:srgbClr val="FFFFFF"/>
                </a:highlight>
                <a:latin typeface="Helvetica Neue"/>
              </a:rPr>
              <a:t> 2018; 4(3): 482–501.</a:t>
            </a:r>
            <a:br>
              <a:rPr lang="en-AU" sz="2800" b="0" i="0" dirty="0">
                <a:solidFill>
                  <a:srgbClr val="212121"/>
                </a:solidFill>
                <a:effectLst/>
                <a:highlight>
                  <a:srgbClr val="FFFFFF"/>
                </a:highlight>
                <a:latin typeface="Helvetica Neue"/>
              </a:rPr>
            </a:br>
            <a:r>
              <a:rPr lang="en-AU" sz="2800" b="0" i="0" dirty="0">
                <a:solidFill>
                  <a:srgbClr val="212121"/>
                </a:solidFill>
                <a:effectLst/>
                <a:highlight>
                  <a:srgbClr val="FFFFFF"/>
                </a:highlight>
                <a:latin typeface="Helvetica Neue"/>
              </a:rPr>
              <a:t>Published online 2018 Jun 26. </a:t>
            </a:r>
            <a:r>
              <a:rPr lang="en-AU" sz="2800" b="0" i="0" dirty="0" err="1">
                <a:solidFill>
                  <a:srgbClr val="212121"/>
                </a:solidFill>
                <a:effectLst/>
                <a:highlight>
                  <a:srgbClr val="FFFFFF"/>
                </a:highlight>
                <a:latin typeface="Helvetica Neue"/>
              </a:rPr>
              <a:t>doi</a:t>
            </a:r>
            <a:r>
              <a:rPr lang="en-AU" sz="2800" b="0" i="0" dirty="0">
                <a:solidFill>
                  <a:srgbClr val="212121"/>
                </a:solidFill>
                <a:effectLst/>
                <a:highlight>
                  <a:srgbClr val="FFFFFF"/>
                </a:highlight>
                <a:latin typeface="Helvetica Neue"/>
              </a:rPr>
              <a:t>: </a:t>
            </a:r>
            <a:r>
              <a:rPr lang="en-AU" sz="2800" b="0" i="0" u="sng" dirty="0">
                <a:solidFill>
                  <a:srgbClr val="376FAA"/>
                </a:solidFill>
                <a:effectLst/>
                <a:highlight>
                  <a:srgbClr val="FFFFFF"/>
                </a:highlight>
                <a:latin typeface="Helvetica Neue"/>
                <a:hlinkClick r:id="rId7"/>
              </a:rPr>
              <a:t>10.3934/</a:t>
            </a:r>
            <a:r>
              <a:rPr lang="en-AU" sz="2800" b="0" i="0" u="sng" dirty="0" err="1">
                <a:solidFill>
                  <a:srgbClr val="376FAA"/>
                </a:solidFill>
                <a:effectLst/>
                <a:highlight>
                  <a:srgbClr val="FFFFFF"/>
                </a:highlight>
                <a:latin typeface="Helvetica Neue"/>
                <a:hlinkClick r:id="rId7"/>
              </a:rPr>
              <a:t>microbiol.2018.3.482</a:t>
            </a:r>
            <a:endParaRPr lang="en-AU" dirty="0"/>
          </a:p>
        </p:txBody>
      </p:sp>
    </p:spTree>
    <p:extLst>
      <p:ext uri="{BB962C8B-B14F-4D97-AF65-F5344CB8AC3E}">
        <p14:creationId xmlns:p14="http://schemas.microsoft.com/office/powerpoint/2010/main" val="391019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Content</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fontScale="25000" lnSpcReduction="20000"/>
          </a:bodyPr>
          <a:lstStyle/>
          <a:p>
            <a:pPr defTabSz="594360">
              <a:lnSpc>
                <a:spcPct val="130000"/>
              </a:lnSpc>
              <a:spcBef>
                <a:spcPts val="780"/>
              </a:spcBef>
              <a:spcAft>
                <a:spcPts val="780"/>
              </a:spcAft>
            </a:pPr>
            <a:r>
              <a:rPr lang="en-AU" sz="5100" b="1" dirty="0"/>
              <a:t>Introduction</a:t>
            </a:r>
          </a:p>
          <a:p>
            <a:pPr defTabSz="594360">
              <a:lnSpc>
                <a:spcPct val="130000"/>
              </a:lnSpc>
              <a:spcBef>
                <a:spcPts val="780"/>
              </a:spcBef>
              <a:spcAft>
                <a:spcPts val="780"/>
              </a:spcAft>
            </a:pPr>
            <a:r>
              <a:rPr lang="en-AU" sz="5100" b="1" kern="1200" dirty="0">
                <a:solidFill>
                  <a:schemeClr val="tx1"/>
                </a:solidFill>
                <a:latin typeface="+mn-lt"/>
                <a:ea typeface="+mn-ea"/>
                <a:cs typeface="+mn-cs"/>
              </a:rPr>
              <a:t>Antimicrobial resistance</a:t>
            </a:r>
          </a:p>
          <a:p>
            <a:pPr defTabSz="594360">
              <a:lnSpc>
                <a:spcPct val="130000"/>
              </a:lnSpc>
              <a:spcBef>
                <a:spcPts val="780"/>
              </a:spcBef>
              <a:spcAft>
                <a:spcPts val="780"/>
              </a:spcAft>
            </a:pPr>
            <a:r>
              <a:rPr lang="en-AU" sz="5100" b="1" dirty="0"/>
              <a:t>Infection prevention and control</a:t>
            </a:r>
          </a:p>
          <a:p>
            <a:pPr defTabSz="594360">
              <a:lnSpc>
                <a:spcPct val="130000"/>
              </a:lnSpc>
              <a:spcBef>
                <a:spcPts val="780"/>
              </a:spcBef>
              <a:spcAft>
                <a:spcPts val="780"/>
              </a:spcAft>
            </a:pPr>
            <a:r>
              <a:rPr lang="en-AU" sz="5100" b="1" dirty="0"/>
              <a:t>Resident care</a:t>
            </a:r>
          </a:p>
          <a:p>
            <a:pPr defTabSz="594360">
              <a:lnSpc>
                <a:spcPct val="130000"/>
              </a:lnSpc>
              <a:spcBef>
                <a:spcPts val="780"/>
              </a:spcBef>
              <a:spcAft>
                <a:spcPts val="780"/>
              </a:spcAft>
            </a:pPr>
            <a:r>
              <a:rPr lang="en-AU" sz="5100" b="1" dirty="0"/>
              <a:t>Staff education</a:t>
            </a:r>
          </a:p>
          <a:p>
            <a:pPr defTabSz="594360">
              <a:lnSpc>
                <a:spcPct val="130000"/>
              </a:lnSpc>
              <a:spcBef>
                <a:spcPts val="780"/>
              </a:spcBef>
              <a:spcAft>
                <a:spcPts val="780"/>
              </a:spcAft>
            </a:pPr>
            <a:r>
              <a:rPr lang="en-AU" sz="5100" b="1" dirty="0"/>
              <a:t>Communication</a:t>
            </a:r>
          </a:p>
          <a:p>
            <a:pPr defTabSz="594360">
              <a:lnSpc>
                <a:spcPct val="130000"/>
              </a:lnSpc>
              <a:spcBef>
                <a:spcPts val="780"/>
              </a:spcBef>
              <a:spcAft>
                <a:spcPts val="780"/>
              </a:spcAft>
            </a:pPr>
            <a:r>
              <a:rPr lang="en-AU" sz="5100" b="1" kern="1200" dirty="0">
                <a:solidFill>
                  <a:schemeClr val="tx1"/>
                </a:solidFill>
                <a:latin typeface="+mn-lt"/>
                <a:ea typeface="+mn-ea"/>
                <a:cs typeface="+mn-cs"/>
              </a:rPr>
              <a:t>Summary</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4BDE-9E9F-17CB-6B71-9DF43D8EC141}"/>
              </a:ext>
            </a:extLst>
          </p:cNvPr>
          <p:cNvSpPr>
            <a:spLocks noGrp="1"/>
          </p:cNvSpPr>
          <p:nvPr>
            <p:ph type="title"/>
          </p:nvPr>
        </p:nvSpPr>
        <p:spPr>
          <a:xfrm>
            <a:off x="838200" y="365126"/>
            <a:ext cx="10515600" cy="835602"/>
          </a:xfrm>
        </p:spPr>
        <p:txBody>
          <a:bodyPr/>
          <a:lstStyle/>
          <a:p>
            <a:r>
              <a:rPr lang="en-AU" b="1" dirty="0"/>
              <a:t>What’s the concern</a:t>
            </a:r>
          </a:p>
        </p:txBody>
      </p:sp>
      <p:sp>
        <p:nvSpPr>
          <p:cNvPr id="3" name="Content Placeholder 2">
            <a:extLst>
              <a:ext uri="{FF2B5EF4-FFF2-40B4-BE49-F238E27FC236}">
                <a16:creationId xmlns:a16="http://schemas.microsoft.com/office/drawing/2014/main" id="{6120B7DD-8FF7-DB32-6B80-B625B7AD6855}"/>
              </a:ext>
            </a:extLst>
          </p:cNvPr>
          <p:cNvSpPr>
            <a:spLocks noGrp="1"/>
          </p:cNvSpPr>
          <p:nvPr>
            <p:ph idx="1"/>
          </p:nvPr>
        </p:nvSpPr>
        <p:spPr>
          <a:xfrm>
            <a:off x="838200" y="1448554"/>
            <a:ext cx="10515600" cy="4435010"/>
          </a:xfrm>
        </p:spPr>
        <p:txBody>
          <a:bodyPr>
            <a:normAutofit/>
          </a:bodyPr>
          <a:lstStyle/>
          <a:p>
            <a:r>
              <a:rPr lang="en-AU" sz="2400" dirty="0"/>
              <a:t>In the </a:t>
            </a:r>
            <a:r>
              <a:rPr lang="en-AU" sz="2400" dirty="0" err="1"/>
              <a:t>1940s</a:t>
            </a:r>
            <a:r>
              <a:rPr lang="en-AU" sz="2400" dirty="0"/>
              <a:t> antibiotics became available, to treat bacterial infections which were previously fatal.</a:t>
            </a:r>
          </a:p>
          <a:p>
            <a:r>
              <a:rPr lang="en-AU" sz="2400" dirty="0"/>
              <a:t>Once exposed to antimicrobials (AM), the microorganisms (MO) have an opportunity  to develop resistance.</a:t>
            </a:r>
          </a:p>
          <a:p>
            <a:r>
              <a:rPr lang="en-AU" sz="2400" dirty="0"/>
              <a:t>Very few antibiotics developed in recent decades.</a:t>
            </a:r>
          </a:p>
          <a:p>
            <a:r>
              <a:rPr lang="en-AU" sz="2400" dirty="0"/>
              <a:t>Infections with MROs last longer and cause greater morbidity and mortality.</a:t>
            </a:r>
          </a:p>
          <a:p>
            <a:r>
              <a:rPr lang="en-AU" sz="2400" dirty="0"/>
              <a:t>The World Health Organisation states that antimicrobial resistance (AMR) is one of the biggest threats to global health.</a:t>
            </a:r>
          </a:p>
        </p:txBody>
      </p:sp>
    </p:spTree>
    <p:extLst>
      <p:ext uri="{BB962C8B-B14F-4D97-AF65-F5344CB8AC3E}">
        <p14:creationId xmlns:p14="http://schemas.microsoft.com/office/powerpoint/2010/main" val="213179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56D2-C341-A065-0579-11C77D3150DB}"/>
              </a:ext>
            </a:extLst>
          </p:cNvPr>
          <p:cNvSpPr>
            <a:spLocks noGrp="1"/>
          </p:cNvSpPr>
          <p:nvPr>
            <p:ph type="title"/>
          </p:nvPr>
        </p:nvSpPr>
        <p:spPr>
          <a:xfrm>
            <a:off x="838200" y="365125"/>
            <a:ext cx="10515600" cy="641639"/>
          </a:xfrm>
        </p:spPr>
        <p:txBody>
          <a:bodyPr>
            <a:normAutofit fontScale="90000"/>
          </a:bodyPr>
          <a:lstStyle/>
          <a:p>
            <a:r>
              <a:rPr lang="en-AU" sz="4400" b="1" dirty="0"/>
              <a:t>What are MROs</a:t>
            </a:r>
            <a:endParaRPr lang="en-AU" dirty="0"/>
          </a:p>
        </p:txBody>
      </p:sp>
      <p:sp>
        <p:nvSpPr>
          <p:cNvPr id="3" name="Content Placeholder 2">
            <a:extLst>
              <a:ext uri="{FF2B5EF4-FFF2-40B4-BE49-F238E27FC236}">
                <a16:creationId xmlns:a16="http://schemas.microsoft.com/office/drawing/2014/main" id="{21E3B38D-0B40-115A-9E19-F616C086F82D}"/>
              </a:ext>
            </a:extLst>
          </p:cNvPr>
          <p:cNvSpPr>
            <a:spLocks noGrp="1"/>
          </p:cNvSpPr>
          <p:nvPr>
            <p:ph idx="1"/>
          </p:nvPr>
        </p:nvSpPr>
        <p:spPr>
          <a:xfrm>
            <a:off x="838200" y="1089892"/>
            <a:ext cx="10515600" cy="5087072"/>
          </a:xfrm>
        </p:spPr>
        <p:txBody>
          <a:bodyPr>
            <a:noAutofit/>
          </a:bodyPr>
          <a:lstStyle/>
          <a:p>
            <a:pPr defTabSz="594360">
              <a:lnSpc>
                <a:spcPct val="130000"/>
              </a:lnSpc>
              <a:spcBef>
                <a:spcPts val="780"/>
              </a:spcBef>
              <a:spcAft>
                <a:spcPts val="780"/>
              </a:spcAft>
            </a:pPr>
            <a:r>
              <a:rPr lang="en-AU" sz="2400" kern="1200" dirty="0">
                <a:solidFill>
                  <a:schemeClr val="tx1"/>
                </a:solidFill>
                <a:latin typeface="+mn-lt"/>
                <a:ea typeface="+mn-ea"/>
                <a:cs typeface="+mn-cs"/>
              </a:rPr>
              <a:t>MROs are microorganisms that evolve and develop resistance to an AM that should inhibit or destroy it.</a:t>
            </a:r>
          </a:p>
          <a:p>
            <a:pPr lvl="1" defTabSz="594360">
              <a:lnSpc>
                <a:spcPct val="130000"/>
              </a:lnSpc>
              <a:spcBef>
                <a:spcPts val="780"/>
              </a:spcBef>
              <a:spcAft>
                <a:spcPts val="780"/>
              </a:spcAft>
            </a:pPr>
            <a:r>
              <a:rPr lang="en-AU" kern="1200" dirty="0">
                <a:solidFill>
                  <a:schemeClr val="tx1"/>
                </a:solidFill>
                <a:latin typeface="+mn-lt"/>
                <a:ea typeface="+mn-ea"/>
                <a:cs typeface="+mn-cs"/>
              </a:rPr>
              <a:t>These include methicillin</a:t>
            </a:r>
            <a:r>
              <a:rPr lang="en-AU" dirty="0"/>
              <a:t>-resistant </a:t>
            </a:r>
            <a:r>
              <a:rPr lang="en-AU" i="1" dirty="0"/>
              <a:t>Staphylococcus aureus </a:t>
            </a:r>
            <a:r>
              <a:rPr lang="en-AU" dirty="0"/>
              <a:t>(MRSA), Vancomycin-resistant </a:t>
            </a:r>
            <a:r>
              <a:rPr lang="en-AU" i="1" dirty="0"/>
              <a:t>enterococci</a:t>
            </a:r>
            <a:r>
              <a:rPr lang="en-AU" dirty="0"/>
              <a:t> (VRE), multi-resistant Gram-negative bacteria (</a:t>
            </a:r>
            <a:r>
              <a:rPr lang="en-AU" dirty="0" err="1"/>
              <a:t>MRGN</a:t>
            </a:r>
            <a:r>
              <a:rPr lang="en-AU" dirty="0"/>
              <a:t>), and </a:t>
            </a:r>
            <a:r>
              <a:rPr lang="en-AU" i="1" dirty="0" err="1"/>
              <a:t>Clostridiodes</a:t>
            </a:r>
            <a:r>
              <a:rPr lang="en-AU" i="1" dirty="0"/>
              <a:t> difficile (C. diff)</a:t>
            </a:r>
            <a:r>
              <a:rPr lang="en-AU" dirty="0"/>
              <a:t>.</a:t>
            </a:r>
            <a:endParaRPr lang="en-AU" kern="1200" dirty="0">
              <a:solidFill>
                <a:schemeClr val="tx1"/>
              </a:solidFill>
              <a:latin typeface="+mn-lt"/>
              <a:ea typeface="+mn-ea"/>
              <a:cs typeface="+mn-cs"/>
            </a:endParaRPr>
          </a:p>
          <a:p>
            <a:pPr defTabSz="594360">
              <a:lnSpc>
                <a:spcPct val="130000"/>
              </a:lnSpc>
              <a:spcBef>
                <a:spcPts val="780"/>
              </a:spcBef>
              <a:spcAft>
                <a:spcPts val="780"/>
              </a:spcAft>
            </a:pPr>
            <a:r>
              <a:rPr lang="en-AU" sz="2400" dirty="0"/>
              <a:t>Any microorganisms can become resistant and then </a:t>
            </a:r>
            <a:r>
              <a:rPr lang="en-US" sz="2400" dirty="0"/>
              <a:t>standard antimicrobial treatment becomes ineffective:</a:t>
            </a:r>
          </a:p>
          <a:p>
            <a:pPr lvl="1" defTabSz="594360">
              <a:lnSpc>
                <a:spcPct val="130000"/>
              </a:lnSpc>
              <a:spcBef>
                <a:spcPts val="780"/>
              </a:spcBef>
              <a:spcAft>
                <a:spcPts val="780"/>
              </a:spcAft>
            </a:pPr>
            <a:r>
              <a:rPr lang="en-AU" kern="1200" dirty="0">
                <a:solidFill>
                  <a:schemeClr val="tx1"/>
                </a:solidFill>
                <a:latin typeface="+mn-lt"/>
                <a:ea typeface="+mn-ea"/>
                <a:cs typeface="+mn-cs"/>
              </a:rPr>
              <a:t>↑ challenge to treat infections caused by MROs</a:t>
            </a:r>
          </a:p>
          <a:p>
            <a:pPr lvl="1" defTabSz="594360">
              <a:lnSpc>
                <a:spcPct val="130000"/>
              </a:lnSpc>
              <a:spcBef>
                <a:spcPts val="780"/>
              </a:spcBef>
              <a:spcAft>
                <a:spcPts val="780"/>
              </a:spcAft>
            </a:pPr>
            <a:r>
              <a:rPr lang="en-AU" dirty="0"/>
              <a:t>U</a:t>
            </a:r>
            <a:r>
              <a:rPr lang="en-AU" kern="1200" dirty="0">
                <a:solidFill>
                  <a:schemeClr val="tx1"/>
                </a:solidFill>
                <a:latin typeface="+mn-lt"/>
                <a:ea typeface="+mn-ea"/>
                <a:cs typeface="+mn-cs"/>
              </a:rPr>
              <a:t>se drugs often with increased side effects.</a:t>
            </a:r>
            <a:endParaRPr lang="en-AU" dirty="0"/>
          </a:p>
        </p:txBody>
      </p:sp>
    </p:spTree>
    <p:extLst>
      <p:ext uri="{BB962C8B-B14F-4D97-AF65-F5344CB8AC3E}">
        <p14:creationId xmlns:p14="http://schemas.microsoft.com/office/powerpoint/2010/main" val="33184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A78A-B7B0-2E50-22E4-9F435F622F06}"/>
              </a:ext>
            </a:extLst>
          </p:cNvPr>
          <p:cNvSpPr>
            <a:spLocks noGrp="1"/>
          </p:cNvSpPr>
          <p:nvPr>
            <p:ph type="title"/>
          </p:nvPr>
        </p:nvSpPr>
        <p:spPr>
          <a:xfrm>
            <a:off x="488887" y="365126"/>
            <a:ext cx="11226297" cy="676024"/>
          </a:xfrm>
        </p:spPr>
        <p:txBody>
          <a:bodyPr>
            <a:normAutofit fontScale="90000"/>
          </a:bodyPr>
          <a:lstStyle/>
          <a:p>
            <a:pPr algn="ctr"/>
            <a:r>
              <a:rPr lang="en-AU" b="1" dirty="0"/>
              <a:t>Increasing problem</a:t>
            </a:r>
          </a:p>
        </p:txBody>
      </p:sp>
      <p:sp>
        <p:nvSpPr>
          <p:cNvPr id="3" name="Content Placeholder 2">
            <a:extLst>
              <a:ext uri="{FF2B5EF4-FFF2-40B4-BE49-F238E27FC236}">
                <a16:creationId xmlns:a16="http://schemas.microsoft.com/office/drawing/2014/main" id="{743EF9E9-4AC2-350B-0126-529F17BBEE66}"/>
              </a:ext>
            </a:extLst>
          </p:cNvPr>
          <p:cNvSpPr>
            <a:spLocks noGrp="1"/>
          </p:cNvSpPr>
          <p:nvPr>
            <p:ph idx="1"/>
          </p:nvPr>
        </p:nvSpPr>
        <p:spPr>
          <a:xfrm>
            <a:off x="838200" y="1186004"/>
            <a:ext cx="10515600" cy="5140905"/>
          </a:xfrm>
        </p:spPr>
        <p:txBody>
          <a:bodyPr>
            <a:normAutofit fontScale="92500" lnSpcReduction="10000"/>
          </a:bodyPr>
          <a:lstStyle/>
          <a:p>
            <a:r>
              <a:rPr lang="en-AU" dirty="0"/>
              <a:t>Australian Critical AMRs monitoring (surveillance)</a:t>
            </a:r>
          </a:p>
          <a:p>
            <a:pPr lvl="1"/>
            <a:r>
              <a:rPr lang="en-AU" dirty="0" err="1"/>
              <a:t>Carbapenemase</a:t>
            </a:r>
            <a:r>
              <a:rPr lang="en-AU" dirty="0"/>
              <a:t> Producing </a:t>
            </a:r>
            <a:r>
              <a:rPr lang="en-AU" dirty="0" err="1"/>
              <a:t>Enterobacteriales</a:t>
            </a:r>
            <a:r>
              <a:rPr lang="en-AU" dirty="0"/>
              <a:t> (CPE) are a family of bacteria that normally live harmlessly in our bowel e.g. </a:t>
            </a:r>
            <a:r>
              <a:rPr lang="en-AU" i="1" dirty="0"/>
              <a:t>E.coli</a:t>
            </a:r>
          </a:p>
          <a:p>
            <a:pPr lvl="2"/>
            <a:r>
              <a:rPr lang="en-AU" dirty="0"/>
              <a:t>Among the top AMR threats worldwide because of limited AB options</a:t>
            </a:r>
          </a:p>
          <a:p>
            <a:pPr lvl="2"/>
            <a:r>
              <a:rPr lang="en-AU" dirty="0"/>
              <a:t>↑</a:t>
            </a:r>
            <a:r>
              <a:rPr lang="en-AU" dirty="0" err="1"/>
              <a:t>ing</a:t>
            </a:r>
            <a:r>
              <a:rPr lang="en-AU" dirty="0"/>
              <a:t> in detection</a:t>
            </a:r>
          </a:p>
          <a:p>
            <a:pPr lvl="2"/>
            <a:r>
              <a:rPr lang="en-AU" dirty="0"/>
              <a:t>Almost ¾ of CPE found in people aged &gt; 50 </a:t>
            </a:r>
            <a:r>
              <a:rPr lang="en-AU" dirty="0" err="1"/>
              <a:t>yrs</a:t>
            </a:r>
            <a:endParaRPr lang="en-AU" dirty="0"/>
          </a:p>
          <a:p>
            <a:pPr lvl="1"/>
            <a:r>
              <a:rPr lang="en-AU" i="1" dirty="0" err="1"/>
              <a:t>Pseudamonas</a:t>
            </a:r>
            <a:r>
              <a:rPr lang="en-AU" i="1" dirty="0"/>
              <a:t> aeruginosa</a:t>
            </a:r>
          </a:p>
          <a:p>
            <a:pPr lvl="2"/>
            <a:r>
              <a:rPr lang="en-AU" dirty="0"/>
              <a:t>Major cause of </a:t>
            </a:r>
            <a:r>
              <a:rPr lang="en-AU" dirty="0" err="1"/>
              <a:t>HAIs</a:t>
            </a:r>
            <a:r>
              <a:rPr lang="en-AU" dirty="0"/>
              <a:t> &amp; ↑</a:t>
            </a:r>
            <a:r>
              <a:rPr lang="en-AU" dirty="0" err="1"/>
              <a:t>ing</a:t>
            </a:r>
            <a:r>
              <a:rPr lang="en-AU" dirty="0"/>
              <a:t> AMR (naturally resistant to AMs)</a:t>
            </a:r>
          </a:p>
          <a:p>
            <a:pPr lvl="1"/>
            <a:r>
              <a:rPr lang="en-AU" i="1" dirty="0"/>
              <a:t>Enterococcus</a:t>
            </a:r>
            <a:r>
              <a:rPr lang="en-AU" dirty="0"/>
              <a:t> species</a:t>
            </a:r>
          </a:p>
          <a:p>
            <a:pPr lvl="2"/>
            <a:r>
              <a:rPr lang="en-AU" dirty="0"/>
              <a:t>Normal GI flora →serious infection if they travel to other parts of the body</a:t>
            </a:r>
          </a:p>
          <a:p>
            <a:pPr lvl="2"/>
            <a:r>
              <a:rPr lang="en-AU" dirty="0"/>
              <a:t>↑</a:t>
            </a:r>
            <a:r>
              <a:rPr lang="en-AU" dirty="0" err="1"/>
              <a:t>ing</a:t>
            </a:r>
            <a:r>
              <a:rPr lang="en-AU" dirty="0"/>
              <a:t> AMR</a:t>
            </a:r>
          </a:p>
          <a:p>
            <a:pPr lvl="1"/>
            <a:r>
              <a:rPr lang="en-AU" i="1" dirty="0"/>
              <a:t>Candida auris </a:t>
            </a:r>
            <a:r>
              <a:rPr lang="en-AU" dirty="0"/>
              <a:t>– emerging</a:t>
            </a:r>
            <a:r>
              <a:rPr lang="en-AU" i="1" dirty="0"/>
              <a:t> Candida </a:t>
            </a:r>
            <a:r>
              <a:rPr lang="en-AU" dirty="0"/>
              <a:t>species</a:t>
            </a:r>
          </a:p>
          <a:p>
            <a:pPr lvl="2"/>
            <a:r>
              <a:rPr lang="en-AU" dirty="0"/>
              <a:t>ass. with international outbreaks of invasive fungal infections</a:t>
            </a:r>
          </a:p>
          <a:p>
            <a:pPr lvl="2"/>
            <a:r>
              <a:rPr lang="en-AU" dirty="0"/>
              <a:t>AMR &amp; ↑</a:t>
            </a:r>
            <a:r>
              <a:rPr lang="en-AU" dirty="0" err="1"/>
              <a:t>ing</a:t>
            </a:r>
            <a:r>
              <a:rPr lang="en-AU" dirty="0"/>
              <a:t> in detection</a:t>
            </a:r>
          </a:p>
          <a:p>
            <a:pPr marL="457200" lvl="1" indent="0">
              <a:buNone/>
            </a:pPr>
            <a:endParaRPr lang="en-AU" sz="1200" dirty="0"/>
          </a:p>
          <a:p>
            <a:pPr marL="457200" lvl="1" indent="0" algn="r">
              <a:buNone/>
            </a:pPr>
            <a:r>
              <a:rPr lang="en-AU" sz="1200" dirty="0"/>
              <a:t>Ref: </a:t>
            </a:r>
            <a:r>
              <a:rPr lang="en-AU" sz="1200" dirty="0">
                <a:hlinkClick r:id="rId2"/>
              </a:rPr>
              <a:t>https://</a:t>
            </a:r>
            <a:r>
              <a:rPr lang="en-AU" sz="1200" dirty="0" err="1">
                <a:hlinkClick r:id="rId2"/>
              </a:rPr>
              <a:t>www.safetyandquality.gov.au</a:t>
            </a:r>
            <a:r>
              <a:rPr lang="en-AU" sz="1200" dirty="0">
                <a:hlinkClick r:id="rId2"/>
              </a:rPr>
              <a:t>/publications-and-resources/resource-library/</a:t>
            </a:r>
            <a:r>
              <a:rPr lang="en-AU" sz="1200" dirty="0" err="1">
                <a:hlinkClick r:id="rId2"/>
              </a:rPr>
              <a:t>caralert</a:t>
            </a:r>
            <a:r>
              <a:rPr lang="en-AU" sz="1200" dirty="0">
                <a:hlinkClick r:id="rId2"/>
              </a:rPr>
              <a:t>-annual-report-2023</a:t>
            </a:r>
            <a:endParaRPr lang="en-AU" sz="1200" dirty="0"/>
          </a:p>
        </p:txBody>
      </p:sp>
    </p:spTree>
    <p:extLst>
      <p:ext uri="{BB962C8B-B14F-4D97-AF65-F5344CB8AC3E}">
        <p14:creationId xmlns:p14="http://schemas.microsoft.com/office/powerpoint/2010/main" val="275058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4012-8512-C0D7-79F3-2DBA03DD52E5}"/>
              </a:ext>
            </a:extLst>
          </p:cNvPr>
          <p:cNvSpPr>
            <a:spLocks noGrp="1"/>
          </p:cNvSpPr>
          <p:nvPr>
            <p:ph type="title"/>
          </p:nvPr>
        </p:nvSpPr>
        <p:spPr>
          <a:xfrm>
            <a:off x="838200" y="365125"/>
            <a:ext cx="10515600" cy="820879"/>
          </a:xfrm>
        </p:spPr>
        <p:txBody>
          <a:bodyPr/>
          <a:lstStyle/>
          <a:p>
            <a:r>
              <a:rPr lang="en-AU" b="1" dirty="0"/>
              <a:t>Antimicrobial resistance</a:t>
            </a:r>
          </a:p>
        </p:txBody>
      </p:sp>
      <p:sp>
        <p:nvSpPr>
          <p:cNvPr id="3" name="Content Placeholder 2">
            <a:extLst>
              <a:ext uri="{FF2B5EF4-FFF2-40B4-BE49-F238E27FC236}">
                <a16:creationId xmlns:a16="http://schemas.microsoft.com/office/drawing/2014/main" id="{C1E53229-592B-3263-D69A-2A309AF9E334}"/>
              </a:ext>
            </a:extLst>
          </p:cNvPr>
          <p:cNvSpPr>
            <a:spLocks noGrp="1"/>
          </p:cNvSpPr>
          <p:nvPr>
            <p:ph idx="1"/>
          </p:nvPr>
        </p:nvSpPr>
        <p:spPr>
          <a:xfrm>
            <a:off x="838200" y="1186004"/>
            <a:ext cx="10515600" cy="4990959"/>
          </a:xfrm>
        </p:spPr>
        <p:txBody>
          <a:bodyPr>
            <a:normAutofit/>
          </a:bodyPr>
          <a:lstStyle/>
          <a:p>
            <a:r>
              <a:rPr lang="en-AU" dirty="0"/>
              <a:t>The ability of microorganisms to alter themselves so they are unaffected by an antimicrobial that would usually be effective. </a:t>
            </a:r>
          </a:p>
          <a:p>
            <a:r>
              <a:rPr lang="en-AU" dirty="0"/>
              <a:t>Natural resistance</a:t>
            </a:r>
          </a:p>
          <a:p>
            <a:pPr lvl="1"/>
            <a:r>
              <a:rPr lang="en-AU" dirty="0"/>
              <a:t>Intrinsic to the species of microorganism</a:t>
            </a:r>
          </a:p>
          <a:p>
            <a:pPr lvl="1"/>
            <a:r>
              <a:rPr lang="en-AU" dirty="0"/>
              <a:t>Induced after exposure to an antimicrobial</a:t>
            </a:r>
          </a:p>
          <a:p>
            <a:pPr lvl="1"/>
            <a:r>
              <a:rPr lang="en-AU" dirty="0"/>
              <a:t>Independent of previous antimicrobial exposure</a:t>
            </a:r>
          </a:p>
          <a:p>
            <a:pPr lvl="1"/>
            <a:r>
              <a:rPr lang="en-AU" dirty="0"/>
              <a:t>Not related to horizontal gene transfer</a:t>
            </a:r>
          </a:p>
          <a:p>
            <a:pPr lvl="2"/>
            <a:r>
              <a:rPr lang="en-AU" dirty="0"/>
              <a:t>E.g. enterococci to aminoglycosides, cephalosporins and </a:t>
            </a:r>
            <a:r>
              <a:rPr lang="en-AU" dirty="0" err="1"/>
              <a:t>lincosamides</a:t>
            </a:r>
            <a:endParaRPr lang="en-AU" dirty="0"/>
          </a:p>
          <a:p>
            <a:r>
              <a:rPr lang="en-AU" dirty="0"/>
              <a:t>Acquisition of genetic material through horizontal transfer</a:t>
            </a:r>
          </a:p>
          <a:p>
            <a:endParaRPr lang="en-AU" dirty="0"/>
          </a:p>
          <a:p>
            <a:endParaRPr lang="en-AU" dirty="0"/>
          </a:p>
        </p:txBody>
      </p:sp>
    </p:spTree>
    <p:extLst>
      <p:ext uri="{BB962C8B-B14F-4D97-AF65-F5344CB8AC3E}">
        <p14:creationId xmlns:p14="http://schemas.microsoft.com/office/powerpoint/2010/main" val="15433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C224-A357-B7C3-E42C-EEC2004D2A63}"/>
              </a:ext>
            </a:extLst>
          </p:cNvPr>
          <p:cNvSpPr>
            <a:spLocks noGrp="1"/>
          </p:cNvSpPr>
          <p:nvPr>
            <p:ph type="title"/>
          </p:nvPr>
        </p:nvSpPr>
        <p:spPr/>
        <p:txBody>
          <a:bodyPr/>
          <a:lstStyle/>
          <a:p>
            <a:r>
              <a:rPr lang="en-AU" b="1" dirty="0"/>
              <a:t>How AMR moves between microorganisms</a:t>
            </a:r>
            <a:r>
              <a:rPr lang="en-AU" dirty="0"/>
              <a:t>.</a:t>
            </a:r>
          </a:p>
        </p:txBody>
      </p:sp>
      <p:pic>
        <p:nvPicPr>
          <p:cNvPr id="7" name="Content Placeholder 6" descr="A diagram of a cell structure&#10;&#10;Description automatically generated">
            <a:extLst>
              <a:ext uri="{FF2B5EF4-FFF2-40B4-BE49-F238E27FC236}">
                <a16:creationId xmlns:a16="http://schemas.microsoft.com/office/drawing/2014/main" id="{F77B58A0-3605-EB5A-E6FF-9D35BF428A3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92570" y="1521400"/>
            <a:ext cx="5238939" cy="5156368"/>
          </a:xfrm>
        </p:spPr>
      </p:pic>
      <p:sp>
        <p:nvSpPr>
          <p:cNvPr id="5" name="Content Placeholder 4">
            <a:extLst>
              <a:ext uri="{FF2B5EF4-FFF2-40B4-BE49-F238E27FC236}">
                <a16:creationId xmlns:a16="http://schemas.microsoft.com/office/drawing/2014/main" id="{FA6AE006-E92B-C3A1-A30A-A56EBA181A55}"/>
              </a:ext>
            </a:extLst>
          </p:cNvPr>
          <p:cNvSpPr>
            <a:spLocks noGrp="1"/>
          </p:cNvSpPr>
          <p:nvPr>
            <p:ph sz="half" idx="2"/>
          </p:nvPr>
        </p:nvSpPr>
        <p:spPr>
          <a:xfrm>
            <a:off x="233126" y="1593410"/>
            <a:ext cx="6330635" cy="4464560"/>
          </a:xfrm>
        </p:spPr>
        <p:txBody>
          <a:bodyPr/>
          <a:lstStyle/>
          <a:p>
            <a:r>
              <a:rPr lang="en-AU" dirty="0"/>
              <a:t>Any antimicrobial use can lead to AMR.</a:t>
            </a:r>
          </a:p>
          <a:p>
            <a:r>
              <a:rPr lang="en-AU" dirty="0"/>
              <a:t>Antimicrobials kill their target microorganism, but the resistant survivors remain.</a:t>
            </a:r>
          </a:p>
          <a:p>
            <a:r>
              <a:rPr lang="en-AU" dirty="0"/>
              <a:t>Resistance traits:</a:t>
            </a:r>
          </a:p>
          <a:p>
            <a:pPr lvl="1"/>
            <a:r>
              <a:rPr lang="en-AU" dirty="0"/>
              <a:t>Inherited through generations.</a:t>
            </a:r>
          </a:p>
          <a:p>
            <a:pPr lvl="1"/>
            <a:r>
              <a:rPr lang="en-AU" dirty="0"/>
              <a:t>Pass directly from MO → MO by mobile genetic elements.</a:t>
            </a:r>
          </a:p>
          <a:p>
            <a:endParaRPr lang="en-AU" dirty="0"/>
          </a:p>
        </p:txBody>
      </p:sp>
    </p:spTree>
    <p:extLst>
      <p:ext uri="{BB962C8B-B14F-4D97-AF65-F5344CB8AC3E}">
        <p14:creationId xmlns:p14="http://schemas.microsoft.com/office/powerpoint/2010/main" val="17774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919B-96E6-8293-418A-1EB35050B2C7}"/>
              </a:ext>
            </a:extLst>
          </p:cNvPr>
          <p:cNvSpPr>
            <a:spLocks noGrp="1"/>
          </p:cNvSpPr>
          <p:nvPr>
            <p:ph type="title"/>
          </p:nvPr>
        </p:nvSpPr>
        <p:spPr>
          <a:xfrm>
            <a:off x="838200" y="184055"/>
            <a:ext cx="10515600" cy="1029109"/>
          </a:xfrm>
        </p:spPr>
        <p:txBody>
          <a:bodyPr/>
          <a:lstStyle/>
          <a:p>
            <a:r>
              <a:rPr lang="en-AU" b="1" dirty="0"/>
              <a:t>Mechanisms of resistance</a:t>
            </a:r>
          </a:p>
        </p:txBody>
      </p:sp>
      <p:pic>
        <p:nvPicPr>
          <p:cNvPr id="5" name="Content Placeholder 4" descr="A diagram of a drug target&#10;&#10;Description automatically generated">
            <a:extLst>
              <a:ext uri="{FF2B5EF4-FFF2-40B4-BE49-F238E27FC236}">
                <a16:creationId xmlns:a16="http://schemas.microsoft.com/office/drawing/2014/main" id="{4A76D817-DE3F-30FC-5311-DEF3AED911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1031" y="1086416"/>
            <a:ext cx="7843101" cy="5406459"/>
          </a:xfrm>
        </p:spPr>
      </p:pic>
    </p:spTree>
    <p:extLst>
      <p:ext uri="{BB962C8B-B14F-4D97-AF65-F5344CB8AC3E}">
        <p14:creationId xmlns:p14="http://schemas.microsoft.com/office/powerpoint/2010/main" val="3071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6111</TotalTime>
  <Words>2211</Words>
  <Application>Microsoft Office PowerPoint</Application>
  <PresentationFormat>Widescreen</PresentationFormat>
  <Paragraphs>216</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Calibri Light</vt:lpstr>
      <vt:lpstr>Helvetica Neue</vt:lpstr>
      <vt:lpstr>Sintony</vt:lpstr>
      <vt:lpstr>Office Theme</vt:lpstr>
      <vt:lpstr>Multi Resistant Organisms MROs</vt:lpstr>
      <vt:lpstr>PowerPoint Presentation</vt:lpstr>
      <vt:lpstr>Content</vt:lpstr>
      <vt:lpstr>What’s the concern</vt:lpstr>
      <vt:lpstr>What are MROs</vt:lpstr>
      <vt:lpstr>Increasing problem</vt:lpstr>
      <vt:lpstr>Antimicrobial resistance</vt:lpstr>
      <vt:lpstr>How AMR moves between microorganisms.</vt:lpstr>
      <vt:lpstr>Mechanisms of resistance</vt:lpstr>
      <vt:lpstr>Risk factors for MROs</vt:lpstr>
      <vt:lpstr>MRO and IPC</vt:lpstr>
      <vt:lpstr>Standard Precautions</vt:lpstr>
      <vt:lpstr>Transmission Based Precautions</vt:lpstr>
      <vt:lpstr>Standard care </vt:lpstr>
      <vt:lpstr>Environmental cleaning</vt:lpstr>
      <vt:lpstr>Resident placement</vt:lpstr>
      <vt:lpstr>Participation in group activities and attending communal areas</vt:lpstr>
      <vt:lpstr>Staff education</vt:lpstr>
      <vt:lpstr>Communication and alerts</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Carrie Spinks</dc:creator>
  <cp:lastModifiedBy>Penelope Margaret</cp:lastModifiedBy>
  <cp:revision>37</cp:revision>
  <dcterms:created xsi:type="dcterms:W3CDTF">2024-04-11T01:26:16Z</dcterms:created>
  <dcterms:modified xsi:type="dcterms:W3CDTF">2024-08-22T04:28:08Z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f1a9bcb-5012-4dc2-af9d-cbdac688eaea_Enabled">
    <vt:lpwstr>true</vt:lpwstr>
  </property>
  <property fmtid="{D5CDD505-2E9C-101B-9397-08002B2CF9AE}" pid="3" name="MSIP_Label_3f1a9bcb-5012-4dc2-af9d-cbdac688eaea_SetDate">
    <vt:lpwstr>2024-07-05T04:27:52Z</vt:lpwstr>
  </property>
  <property fmtid="{D5CDD505-2E9C-101B-9397-08002B2CF9AE}" pid="4" name="MSIP_Label_3f1a9bcb-5012-4dc2-af9d-cbdac688eaea_Method">
    <vt:lpwstr>Standard</vt:lpwstr>
  </property>
  <property fmtid="{D5CDD505-2E9C-101B-9397-08002B2CF9AE}" pid="5" name="MSIP_Label_3f1a9bcb-5012-4dc2-af9d-cbdac688eaea_Name">
    <vt:lpwstr>Internal</vt:lpwstr>
  </property>
  <property fmtid="{D5CDD505-2E9C-101B-9397-08002B2CF9AE}" pid="6" name="MSIP_Label_3f1a9bcb-5012-4dc2-af9d-cbdac688eaea_SiteId">
    <vt:lpwstr>4d53b7d9-4cf1-4344-9565-d8ca0e809b41</vt:lpwstr>
  </property>
  <property fmtid="{D5CDD505-2E9C-101B-9397-08002B2CF9AE}" pid="7" name="MSIP_Label_3f1a9bcb-5012-4dc2-af9d-cbdac688eaea_ActionId">
    <vt:lpwstr>7fe84182-1349-433c-a1d9-640d07086b2d</vt:lpwstr>
  </property>
  <property fmtid="{D5CDD505-2E9C-101B-9397-08002B2CF9AE}" pid="8" name="MSIP_Label_3f1a9bcb-5012-4dc2-af9d-cbdac688eaea_ContentBits">
    <vt:lpwstr>0</vt:lpwstr>
  </property>
</Properties>
</file>