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35.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6.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17.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2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25.xml" ContentType="application/vnd.openxmlformats-officedocument.presentationml.tags+xml"/>
  <Override PartName="/ppt/tags/tag50.xml" ContentType="application/vnd.openxmlformats-officedocument.presentationml.tags+xml"/>
  <Override PartName="/ppt/tags/tag18.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19.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0.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8.xml" ContentType="application/vnd.openxmlformats-officedocument.presentationml.tags+xml"/>
  <Override PartName="/ppt/tags/tag29.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49.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6"/>
  </p:notesMasterIdLst>
  <p:sldIdLst>
    <p:sldId id="258" r:id="rId3"/>
    <p:sldId id="304" r:id="rId4"/>
    <p:sldId id="378" r:id="rId5"/>
    <p:sldId id="379" r:id="rId6"/>
    <p:sldId id="376" r:id="rId7"/>
    <p:sldId id="344" r:id="rId8"/>
    <p:sldId id="295" r:id="rId9"/>
    <p:sldId id="294" r:id="rId10"/>
    <p:sldId id="341" r:id="rId11"/>
    <p:sldId id="342" r:id="rId12"/>
    <p:sldId id="291" r:id="rId13"/>
    <p:sldId id="343" r:id="rId14"/>
    <p:sldId id="346" r:id="rId15"/>
    <p:sldId id="369" r:id="rId16"/>
    <p:sldId id="350" r:id="rId17"/>
    <p:sldId id="352" r:id="rId18"/>
    <p:sldId id="371" r:id="rId19"/>
    <p:sldId id="347" r:id="rId20"/>
    <p:sldId id="348" r:id="rId21"/>
    <p:sldId id="373" r:id="rId22"/>
    <p:sldId id="380" r:id="rId23"/>
    <p:sldId id="275" r:id="rId24"/>
    <p:sldId id="276" r:id="rId25"/>
    <p:sldId id="293" r:id="rId26"/>
    <p:sldId id="372" r:id="rId27"/>
    <p:sldId id="375" r:id="rId28"/>
    <p:sldId id="385" r:id="rId29"/>
    <p:sldId id="381" r:id="rId30"/>
    <p:sldId id="374" r:id="rId31"/>
    <p:sldId id="384" r:id="rId32"/>
    <p:sldId id="383" r:id="rId33"/>
    <p:sldId id="386" r:id="rId34"/>
    <p:sldId id="370"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067" autoAdjust="0"/>
  </p:normalViewPr>
  <p:slideViewPr>
    <p:cSldViewPr snapToGrid="0">
      <p:cViewPr>
        <p:scale>
          <a:sx n="98" d="100"/>
          <a:sy n="98" d="100"/>
        </p:scale>
        <p:origin x="4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EA9D4-DA86-4E7F-A71A-7EACC0837535}" type="datetimeFigureOut">
              <a:rPr lang="en-AU" smtClean="0"/>
              <a:t>11/12/2024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DA81E-A0A5-4ED6-A594-D2430B160BA3}" type="slidenum">
              <a:rPr lang="en-AU" smtClean="0"/>
              <a:t>‹#›</a:t>
            </a:fld>
            <a:endParaRPr lang="en-AU"/>
          </a:p>
        </p:txBody>
      </p:sp>
    </p:spTree>
    <p:extLst>
      <p:ext uri="{BB962C8B-B14F-4D97-AF65-F5344CB8AC3E}">
        <p14:creationId xmlns:p14="http://schemas.microsoft.com/office/powerpoint/2010/main" val="1457492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FEDA81E-A0A5-4ED6-A594-D2430B160BA3}" type="slidenum">
              <a:rPr lang="en-AU" smtClean="0"/>
              <a:t>1</a:t>
            </a:fld>
            <a:endParaRPr lang="en-AU"/>
          </a:p>
        </p:txBody>
      </p:sp>
    </p:spTree>
    <p:extLst>
      <p:ext uri="{BB962C8B-B14F-4D97-AF65-F5344CB8AC3E}">
        <p14:creationId xmlns:p14="http://schemas.microsoft.com/office/powerpoint/2010/main" val="38008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IPC Plan – standard precautions, MRSA colonisation – actions if in a shared room.</a:t>
            </a:r>
          </a:p>
          <a:p>
            <a:r>
              <a:rPr lang="en-AU" b="1" dirty="0"/>
              <a:t>Multichoice questions :</a:t>
            </a:r>
          </a:p>
          <a:p>
            <a:pPr marL="228600" indent="-228600">
              <a:buAutoNum type="arabicPeriod"/>
            </a:pPr>
            <a:r>
              <a:rPr lang="en-AU" b="1" dirty="0"/>
              <a:t>What IPC transmission based precautions are appropriate for this resident?</a:t>
            </a:r>
          </a:p>
          <a:p>
            <a:pPr marL="228600" indent="-228600">
              <a:buAutoNum type="arabicPeriod"/>
            </a:pPr>
            <a:r>
              <a:rPr lang="en-AU" b="1" dirty="0"/>
              <a:t>a. standard precautions or b. standard and contact transmission-based precautions</a:t>
            </a:r>
          </a:p>
          <a:p>
            <a:pPr marL="228600" indent="-228600">
              <a:buAutoNum type="arabicPeriod"/>
            </a:pPr>
            <a:r>
              <a:rPr lang="en-AU" b="1" dirty="0"/>
              <a:t>Tick the box for increased transmission risk to the co-resident: a. Any wounds or indwelling medical devices e.g. IDC, nutrition tube, b. Underlying health conditions affecting  immunity, c. Ability to comply with IPC measures </a:t>
            </a:r>
          </a:p>
          <a:p>
            <a:pPr lvl="1"/>
            <a:endParaRPr lang="en-AU" dirty="0"/>
          </a:p>
          <a:p>
            <a:pPr lvl="0"/>
            <a:r>
              <a:rPr lang="en-AU" dirty="0"/>
              <a:t>Discussion for shared room – explore option of single room</a:t>
            </a:r>
          </a:p>
          <a:p>
            <a:pPr marL="171450" lvl="0" indent="-171450">
              <a:buFont typeface="Arial" panose="020B0604020202020204" pitchFamily="34" charset="0"/>
              <a:buChar char="•"/>
            </a:pPr>
            <a:r>
              <a:rPr lang="en-AU" dirty="0"/>
              <a:t>Shared bathroom used first by unaffected resident</a:t>
            </a:r>
          </a:p>
          <a:p>
            <a:pPr marL="171450" lvl="0" indent="-171450">
              <a:buFont typeface="Arial" panose="020B0604020202020204" pitchFamily="34" charset="0"/>
              <a:buChar char="•"/>
            </a:pPr>
            <a:r>
              <a:rPr lang="en-AU" dirty="0"/>
              <a:t>Increase cleaning and disinfection of shared room</a:t>
            </a:r>
          </a:p>
          <a:p>
            <a:pPr marL="171450" lvl="0" indent="-171450">
              <a:buFont typeface="Arial" panose="020B0604020202020204" pitchFamily="34" charset="0"/>
              <a:buChar char="•"/>
            </a:pPr>
            <a:r>
              <a:rPr lang="en-AU" dirty="0"/>
              <a:t>Frequent cleaning and disinfection of bathroom</a:t>
            </a:r>
          </a:p>
          <a:p>
            <a:pPr lvl="0"/>
            <a:endParaRPr lang="en-AU" dirty="0"/>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FC8C636C-19F4-4EF8-8290-894F7A464B25}" type="slidenum">
              <a:rPr lang="en-AU" smtClean="0"/>
              <a:t>26</a:t>
            </a:fld>
            <a:endParaRPr lang="en-AU"/>
          </a:p>
        </p:txBody>
      </p:sp>
    </p:spTree>
    <p:extLst>
      <p:ext uri="{BB962C8B-B14F-4D97-AF65-F5344CB8AC3E}">
        <p14:creationId xmlns:p14="http://schemas.microsoft.com/office/powerpoint/2010/main" val="3905920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Risk assessment – infection or bacteria; single room; cognitive function; contact precautions for close contact, environmental cleaning and disinfection.</a:t>
            </a:r>
          </a:p>
          <a:p>
            <a:r>
              <a:rPr lang="en-AU" b="1" dirty="0"/>
              <a:t>Question:</a:t>
            </a:r>
          </a:p>
          <a:p>
            <a:r>
              <a:rPr lang="en-AU" b="1" dirty="0"/>
              <a:t>Does this resident require contact transmission-based precautions? Yes or no</a:t>
            </a:r>
          </a:p>
          <a:p>
            <a:r>
              <a:rPr lang="en-AU" b="1" dirty="0"/>
              <a:t>Once the resident infection is resolved can they cease contact transmission-based precautions? Yes or no</a:t>
            </a:r>
          </a:p>
          <a:p>
            <a:endParaRPr lang="en-AU" dirty="0"/>
          </a:p>
          <a:p>
            <a:endParaRPr lang="en-AU" dirty="0"/>
          </a:p>
        </p:txBody>
      </p:sp>
      <p:sp>
        <p:nvSpPr>
          <p:cNvPr id="4" name="Slide Number Placeholder 3"/>
          <p:cNvSpPr>
            <a:spLocks noGrp="1"/>
          </p:cNvSpPr>
          <p:nvPr>
            <p:ph type="sldNum" sz="quarter" idx="5"/>
          </p:nvPr>
        </p:nvSpPr>
        <p:spPr/>
        <p:txBody>
          <a:bodyPr/>
          <a:lstStyle/>
          <a:p>
            <a:fld id="{FC8C636C-19F4-4EF8-8290-894F7A464B25}" type="slidenum">
              <a:rPr lang="en-AU" smtClean="0"/>
              <a:t>29</a:t>
            </a:fld>
            <a:endParaRPr lang="en-AU"/>
          </a:p>
        </p:txBody>
      </p:sp>
    </p:spTree>
    <p:extLst>
      <p:ext uri="{BB962C8B-B14F-4D97-AF65-F5344CB8AC3E}">
        <p14:creationId xmlns:p14="http://schemas.microsoft.com/office/powerpoint/2010/main" val="38201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FEDA81E-A0A5-4ED6-A594-D2430B160BA3}" type="slidenum">
              <a:rPr lang="en-AU" smtClean="0"/>
              <a:t>31</a:t>
            </a:fld>
            <a:endParaRPr lang="en-AU"/>
          </a:p>
        </p:txBody>
      </p:sp>
    </p:spTree>
    <p:extLst>
      <p:ext uri="{BB962C8B-B14F-4D97-AF65-F5344CB8AC3E}">
        <p14:creationId xmlns:p14="http://schemas.microsoft.com/office/powerpoint/2010/main" val="84029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FEDA81E-A0A5-4ED6-A594-D2430B160BA3}" type="slidenum">
              <a:rPr lang="en-AU" smtClean="0"/>
              <a:t>32</a:t>
            </a:fld>
            <a:endParaRPr lang="en-AU"/>
          </a:p>
        </p:txBody>
      </p:sp>
    </p:spTree>
    <p:extLst>
      <p:ext uri="{BB962C8B-B14F-4D97-AF65-F5344CB8AC3E}">
        <p14:creationId xmlns:p14="http://schemas.microsoft.com/office/powerpoint/2010/main" val="367631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8C636C-19F4-4EF8-8290-894F7A464B25}" type="slidenum">
              <a:rPr lang="en-AU" smtClean="0"/>
              <a:t>33</a:t>
            </a:fld>
            <a:endParaRPr lang="en-AU"/>
          </a:p>
        </p:txBody>
      </p:sp>
    </p:spTree>
    <p:extLst>
      <p:ext uri="{BB962C8B-B14F-4D97-AF65-F5344CB8AC3E}">
        <p14:creationId xmlns:p14="http://schemas.microsoft.com/office/powerpoint/2010/main" val="4233669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slow moving pandemic</a:t>
            </a:r>
          </a:p>
        </p:txBody>
      </p:sp>
      <p:sp>
        <p:nvSpPr>
          <p:cNvPr id="4" name="Slide Number Placeholder 3"/>
          <p:cNvSpPr>
            <a:spLocks noGrp="1"/>
          </p:cNvSpPr>
          <p:nvPr>
            <p:ph type="sldNum" sz="quarter" idx="5"/>
          </p:nvPr>
        </p:nvSpPr>
        <p:spPr/>
        <p:txBody>
          <a:bodyPr/>
          <a:lstStyle/>
          <a:p>
            <a:fld id="{FC8C636C-19F4-4EF8-8290-894F7A464B25}" type="slidenum">
              <a:rPr lang="en-AU" smtClean="0"/>
              <a:t>6</a:t>
            </a:fld>
            <a:endParaRPr lang="en-AU"/>
          </a:p>
        </p:txBody>
      </p:sp>
    </p:spTree>
    <p:extLst>
      <p:ext uri="{BB962C8B-B14F-4D97-AF65-F5344CB8AC3E}">
        <p14:creationId xmlns:p14="http://schemas.microsoft.com/office/powerpoint/2010/main" val="427845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8C636C-19F4-4EF8-8290-894F7A464B25}" type="slidenum">
              <a:rPr lang="en-AU" smtClean="0"/>
              <a:t>7</a:t>
            </a:fld>
            <a:endParaRPr lang="en-AU"/>
          </a:p>
        </p:txBody>
      </p:sp>
    </p:spTree>
    <p:extLst>
      <p:ext uri="{BB962C8B-B14F-4D97-AF65-F5344CB8AC3E}">
        <p14:creationId xmlns:p14="http://schemas.microsoft.com/office/powerpoint/2010/main" val="11690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Bacteriophages – are viruses that infect and replicate only in bacterial cells.</a:t>
            </a:r>
          </a:p>
        </p:txBody>
      </p:sp>
      <p:sp>
        <p:nvSpPr>
          <p:cNvPr id="4" name="Slide Number Placeholder 3"/>
          <p:cNvSpPr>
            <a:spLocks noGrp="1"/>
          </p:cNvSpPr>
          <p:nvPr>
            <p:ph type="sldNum" sz="quarter" idx="5"/>
          </p:nvPr>
        </p:nvSpPr>
        <p:spPr/>
        <p:txBody>
          <a:bodyPr/>
          <a:lstStyle/>
          <a:p>
            <a:fld id="{FC8C636C-19F4-4EF8-8290-894F7A464B25}" type="slidenum">
              <a:rPr lang="en-AU" smtClean="0"/>
              <a:t>9</a:t>
            </a:fld>
            <a:endParaRPr lang="en-AU"/>
          </a:p>
        </p:txBody>
      </p:sp>
    </p:spTree>
    <p:extLst>
      <p:ext uri="{BB962C8B-B14F-4D97-AF65-F5344CB8AC3E}">
        <p14:creationId xmlns:p14="http://schemas.microsoft.com/office/powerpoint/2010/main" val="256318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Differences in structure </a:t>
            </a:r>
            <a:r>
              <a:rPr lang="en-AU" dirty="0"/>
              <a:t>varies the type of mechanisms used by gram neg. vs gram pos bacteria.</a:t>
            </a:r>
          </a:p>
          <a:p>
            <a:r>
              <a:rPr lang="en-AU" b="1" dirty="0"/>
              <a:t>Limiting drug uptake </a:t>
            </a:r>
            <a:r>
              <a:rPr lang="en-AU" dirty="0"/>
              <a:t>– structure and function of the lipopolysaccharide (LPS) layer in gram neg. provides a barrier to certain types of molecules – innate resistance</a:t>
            </a:r>
          </a:p>
          <a:p>
            <a:r>
              <a:rPr lang="en-AU" dirty="0"/>
              <a:t>Mycobacteria – outer membrane with high lipid content, limiting hydrophilic drug access.</a:t>
            </a:r>
          </a:p>
          <a:p>
            <a:r>
              <a:rPr lang="en-AU" dirty="0"/>
              <a:t>Mycoplasma – no cell wall, therefore intrinsically resistant to all drugs that </a:t>
            </a:r>
            <a:r>
              <a:rPr lang="en-AU" dirty="0" err="1"/>
              <a:t>targer</a:t>
            </a:r>
            <a:r>
              <a:rPr lang="en-AU" dirty="0"/>
              <a:t> the cell wall – </a:t>
            </a:r>
            <a:r>
              <a:rPr lang="en-AU" dirty="0" err="1"/>
              <a:t>betalactams</a:t>
            </a:r>
            <a:r>
              <a:rPr lang="en-AU" dirty="0"/>
              <a:t> and </a:t>
            </a:r>
            <a:r>
              <a:rPr lang="en-AU" dirty="0" err="1"/>
              <a:t>glycopetpides</a:t>
            </a:r>
            <a:endParaRPr lang="en-AU" dirty="0"/>
          </a:p>
          <a:p>
            <a:r>
              <a:rPr lang="en-AU" dirty="0"/>
              <a:t>Gram pos. bacteria – no outer membrane, and </a:t>
            </a:r>
            <a:r>
              <a:rPr lang="en-AU" dirty="0" err="1"/>
              <a:t>resitricting</a:t>
            </a:r>
            <a:r>
              <a:rPr lang="en-AU" dirty="0"/>
              <a:t> drugs is not as prevalent.</a:t>
            </a:r>
          </a:p>
          <a:p>
            <a:r>
              <a:rPr lang="en-AU" b="1" dirty="0"/>
              <a:t>Modification of drug targets</a:t>
            </a:r>
          </a:p>
          <a:p>
            <a:r>
              <a:rPr lang="en-AU" dirty="0"/>
              <a:t>Gram pos – alterations in the structure/number of penicillin-binding proteins (</a:t>
            </a:r>
            <a:r>
              <a:rPr lang="en-AU" dirty="0" err="1"/>
              <a:t>PBPs</a:t>
            </a:r>
            <a:r>
              <a:rPr lang="en-AU" dirty="0"/>
              <a:t>).Ribosomal mutation – interfere with the ability of the drug to bind to the ribosomes.</a:t>
            </a:r>
          </a:p>
          <a:p>
            <a:r>
              <a:rPr lang="en-AU" dirty="0"/>
              <a:t>Modify DNA</a:t>
            </a:r>
          </a:p>
          <a:p>
            <a:r>
              <a:rPr lang="en-AU" dirty="0"/>
              <a:t>Mutate enzymes</a:t>
            </a:r>
          </a:p>
          <a:p>
            <a:r>
              <a:rPr lang="en-AU" b="1" dirty="0"/>
              <a:t>Drug inactivation </a:t>
            </a:r>
            <a:r>
              <a:rPr lang="en-AU" b="0" dirty="0"/>
              <a:t>– degradation of the drug or transfer of a chemical group to the drug.</a:t>
            </a:r>
            <a:endParaRPr lang="en-AU" b="1" dirty="0"/>
          </a:p>
          <a:p>
            <a:r>
              <a:rPr lang="en-AU" dirty="0"/>
              <a:t>B-lactamases are drug hydrolysing enzymes</a:t>
            </a:r>
          </a:p>
          <a:p>
            <a:r>
              <a:rPr lang="en-AU" dirty="0"/>
              <a:t>Transfer of a chemical group – acetyl, phosphoryl and adenyl groups.</a:t>
            </a:r>
          </a:p>
          <a:p>
            <a:r>
              <a:rPr lang="en-AU" b="1" dirty="0"/>
              <a:t>B-lactamases</a:t>
            </a:r>
          </a:p>
          <a:p>
            <a:r>
              <a:rPr lang="en-AU" dirty="0"/>
              <a:t>B-lactam drugs are the most widely used group of Ams</a:t>
            </a:r>
          </a:p>
          <a:p>
            <a:r>
              <a:rPr lang="en-AU" dirty="0"/>
              <a:t>3 resistance mechs: 1. preventing interaction between the target </a:t>
            </a:r>
            <a:r>
              <a:rPr lang="en-AU" dirty="0" err="1"/>
              <a:t>PBP</a:t>
            </a:r>
            <a:r>
              <a:rPr lang="en-AU" dirty="0"/>
              <a:t> (penicillin binding proteins) and the drug, 2. presence of efflux pumps that can extrude B-lactam drugs, 3. hydrolysis of the drug by B-lactamase.</a:t>
            </a:r>
          </a:p>
          <a:p>
            <a:r>
              <a:rPr lang="en-AU" b="1" dirty="0"/>
              <a:t>Drug efflux</a:t>
            </a:r>
          </a:p>
          <a:p>
            <a:r>
              <a:rPr lang="en-AU" dirty="0"/>
              <a:t>Bacteria possess chromosomally encoded genes for efflux pumps.</a:t>
            </a:r>
          </a:p>
          <a:p>
            <a:r>
              <a:rPr lang="en-AU" dirty="0"/>
              <a:t>Efflux pump functions primarily to rid the bacterial cell of toxic substances.</a:t>
            </a:r>
          </a:p>
        </p:txBody>
      </p:sp>
      <p:sp>
        <p:nvSpPr>
          <p:cNvPr id="4" name="Slide Number Placeholder 3"/>
          <p:cNvSpPr>
            <a:spLocks noGrp="1"/>
          </p:cNvSpPr>
          <p:nvPr>
            <p:ph type="sldNum" sz="quarter" idx="5"/>
          </p:nvPr>
        </p:nvSpPr>
        <p:spPr/>
        <p:txBody>
          <a:bodyPr/>
          <a:lstStyle/>
          <a:p>
            <a:fld id="{FC8C636C-19F4-4EF8-8290-894F7A464B25}" type="slidenum">
              <a:rPr lang="en-AU" smtClean="0"/>
              <a:t>11</a:t>
            </a:fld>
            <a:endParaRPr lang="en-AU"/>
          </a:p>
        </p:txBody>
      </p:sp>
    </p:spTree>
    <p:extLst>
      <p:ext uri="{BB962C8B-B14F-4D97-AF65-F5344CB8AC3E}">
        <p14:creationId xmlns:p14="http://schemas.microsoft.com/office/powerpoint/2010/main" val="301174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Consider screening a new resident entering the home, with any risk factors.</a:t>
            </a:r>
          </a:p>
        </p:txBody>
      </p:sp>
      <p:sp>
        <p:nvSpPr>
          <p:cNvPr id="4" name="Slide Number Placeholder 3"/>
          <p:cNvSpPr>
            <a:spLocks noGrp="1"/>
          </p:cNvSpPr>
          <p:nvPr>
            <p:ph type="sldNum" sz="quarter" idx="5"/>
          </p:nvPr>
        </p:nvSpPr>
        <p:spPr/>
        <p:txBody>
          <a:bodyPr/>
          <a:lstStyle/>
          <a:p>
            <a:fld id="{FC8C636C-19F4-4EF8-8290-894F7A464B25}" type="slidenum">
              <a:rPr lang="en-AU" smtClean="0"/>
              <a:t>12</a:t>
            </a:fld>
            <a:endParaRPr lang="en-AU"/>
          </a:p>
        </p:txBody>
      </p:sp>
    </p:spTree>
    <p:extLst>
      <p:ext uri="{BB962C8B-B14F-4D97-AF65-F5344CB8AC3E}">
        <p14:creationId xmlns:p14="http://schemas.microsoft.com/office/powerpoint/2010/main" val="204819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 – a sustainable approach for a person in residence is different to an acute care approach.</a:t>
            </a:r>
          </a:p>
        </p:txBody>
      </p:sp>
      <p:sp>
        <p:nvSpPr>
          <p:cNvPr id="4" name="Slide Number Placeholder 3"/>
          <p:cNvSpPr>
            <a:spLocks noGrp="1"/>
          </p:cNvSpPr>
          <p:nvPr>
            <p:ph type="sldNum" sz="quarter" idx="5"/>
          </p:nvPr>
        </p:nvSpPr>
        <p:spPr/>
        <p:txBody>
          <a:bodyPr/>
          <a:lstStyle/>
          <a:p>
            <a:fld id="{FC8C636C-19F4-4EF8-8290-894F7A464B25}" type="slidenum">
              <a:rPr lang="en-AU" smtClean="0"/>
              <a:t>13</a:t>
            </a:fld>
            <a:endParaRPr lang="en-AU"/>
          </a:p>
        </p:txBody>
      </p:sp>
    </p:spTree>
    <p:extLst>
      <p:ext uri="{BB962C8B-B14F-4D97-AF65-F5344CB8AC3E}">
        <p14:creationId xmlns:p14="http://schemas.microsoft.com/office/powerpoint/2010/main" val="377234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Hand Hygiene</a:t>
            </a:r>
          </a:p>
          <a:p>
            <a:r>
              <a:rPr lang="en-AU" dirty="0"/>
              <a:t>• Transmission of microorganisms by the </a:t>
            </a:r>
            <a:r>
              <a:rPr lang="en-AU" dirty="0" err="1"/>
              <a:t>HCWs</a:t>
            </a:r>
            <a:r>
              <a:rPr lang="en-AU" dirty="0"/>
              <a:t> is recognised as the main route of spread of</a:t>
            </a:r>
          </a:p>
          <a:p>
            <a:r>
              <a:rPr lang="en-AU" dirty="0" err="1"/>
              <a:t>HAI’s</a:t>
            </a:r>
            <a:endParaRPr lang="en-AU" dirty="0"/>
          </a:p>
          <a:p>
            <a:r>
              <a:rPr lang="en-AU" dirty="0"/>
              <a:t>• Hand hygiene is the simplest, most effective measure for preventing </a:t>
            </a:r>
            <a:r>
              <a:rPr lang="en-AU" dirty="0" err="1"/>
              <a:t>HAIs</a:t>
            </a:r>
            <a:endParaRPr lang="en-AU" dirty="0"/>
          </a:p>
          <a:p>
            <a:r>
              <a:rPr lang="en-AU" dirty="0"/>
              <a:t>• Hand hygiene is a general term applying to the use of soap/solution and water or </a:t>
            </a:r>
            <a:r>
              <a:rPr lang="en-AU" dirty="0" err="1"/>
              <a:t>ABHR</a:t>
            </a:r>
            <a:r>
              <a:rPr lang="en-AU" dirty="0"/>
              <a:t> to the</a:t>
            </a:r>
          </a:p>
          <a:p>
            <a:r>
              <a:rPr lang="en-AU" dirty="0"/>
              <a:t>surface of the hands.</a:t>
            </a:r>
          </a:p>
          <a:p>
            <a:r>
              <a:rPr lang="en-AU" dirty="0"/>
              <a:t>• The 5 moments of hand hygiene are the critical times that hand hygiene should be undertaken</a:t>
            </a:r>
          </a:p>
          <a:p>
            <a:r>
              <a:rPr lang="en-AU" dirty="0"/>
              <a:t>during health care.</a:t>
            </a:r>
          </a:p>
          <a:p>
            <a:r>
              <a:rPr lang="en-AU" dirty="0"/>
              <a:t>• </a:t>
            </a:r>
            <a:r>
              <a:rPr lang="en-AU" dirty="0" err="1"/>
              <a:t>AHBR</a:t>
            </a:r>
            <a:r>
              <a:rPr lang="en-AU" dirty="0"/>
              <a:t> can be used as an alternative to hand washing when hands are not visibly soiled. </a:t>
            </a:r>
          </a:p>
          <a:p>
            <a:r>
              <a:rPr lang="en-AU" dirty="0"/>
              <a:t>Respiratory Hygiene and Cough Etiquette</a:t>
            </a:r>
          </a:p>
          <a:p>
            <a:r>
              <a:rPr lang="en-AU" dirty="0"/>
              <a:t>• Involves covering your mouth with the upper part of your arm/elbow or a tissue when coughing</a:t>
            </a:r>
          </a:p>
          <a:p>
            <a:r>
              <a:rPr lang="en-AU" dirty="0"/>
              <a:t>to prevent dispersing potentially infectious respiratory secretions into the air. Hand hygiene must</a:t>
            </a:r>
          </a:p>
          <a:p>
            <a:r>
              <a:rPr lang="en-AU" dirty="0"/>
              <a:t>be performed after coughing, sneezing and using tissues.</a:t>
            </a:r>
          </a:p>
          <a:p>
            <a:r>
              <a:rPr lang="en-AU" dirty="0"/>
              <a:t>Appropriate Handling and Disposal of Sharps</a:t>
            </a:r>
          </a:p>
          <a:p>
            <a:r>
              <a:rPr lang="en-AU" dirty="0"/>
              <a:t>• Do not recap needles. Syringes with needles attached shall be discarded whole into the</a:t>
            </a:r>
          </a:p>
          <a:p>
            <a:r>
              <a:rPr lang="en-AU" dirty="0"/>
              <a:t>designated sharps container.</a:t>
            </a:r>
          </a:p>
          <a:p>
            <a:r>
              <a:rPr lang="en-AU" dirty="0"/>
              <a:t>• Do not overfill sharps containers. The sharps containers must be sealed for disposal and</a:t>
            </a:r>
          </a:p>
          <a:p>
            <a:r>
              <a:rPr lang="en-AU" dirty="0"/>
              <a:t>replaced when ¾ full.</a:t>
            </a:r>
          </a:p>
          <a:p>
            <a:r>
              <a:rPr lang="en-AU" dirty="0"/>
              <a:t>• Sharps must not be forced into sharps containers</a:t>
            </a:r>
          </a:p>
          <a:p>
            <a:r>
              <a:rPr lang="en-AU" dirty="0"/>
              <a:t>• Refer to Handling and Disposing of Sharps policy</a:t>
            </a:r>
          </a:p>
          <a:p>
            <a:r>
              <a:rPr lang="en-AU" dirty="0"/>
              <a:t>Waste Management</a:t>
            </a:r>
          </a:p>
          <a:p>
            <a:r>
              <a:rPr lang="en-AU" dirty="0"/>
              <a:t>• Waste is required to be segregated at the source and disposed of in a safe manner in the</a:t>
            </a:r>
          </a:p>
          <a:p>
            <a:r>
              <a:rPr lang="en-AU" dirty="0"/>
              <a:t>appropriate receptacle</a:t>
            </a:r>
          </a:p>
          <a:p>
            <a:r>
              <a:rPr lang="en-AU" dirty="0"/>
              <a:t>• Refer to Safe Management of Clinical and Related Waste</a:t>
            </a:r>
          </a:p>
          <a:p>
            <a:r>
              <a:rPr lang="en-AU" dirty="0"/>
              <a:t>Environmental Management</a:t>
            </a:r>
          </a:p>
          <a:p>
            <a:r>
              <a:rPr lang="en-AU" dirty="0"/>
              <a:t>• Routine cleaning is conducted to render environmental services safe and free of harmful microorganisms</a:t>
            </a:r>
          </a:p>
          <a:p>
            <a:r>
              <a:rPr lang="en-AU" dirty="0"/>
              <a:t>• There is an expectation that all surfaces, fittings and equipment are kept intact, clean and dust</a:t>
            </a:r>
          </a:p>
          <a:p>
            <a:r>
              <a:rPr lang="en-AU" dirty="0"/>
              <a:t>free and that spillages are removed immediately as they occur.</a:t>
            </a:r>
          </a:p>
          <a:p>
            <a:r>
              <a:rPr lang="en-AU" dirty="0"/>
              <a:t>• Refer to Cleaning Manual</a:t>
            </a:r>
          </a:p>
          <a:p>
            <a:r>
              <a:rPr lang="en-AU" dirty="0"/>
              <a:t>Personal Protective Equipment</a:t>
            </a:r>
          </a:p>
          <a:p>
            <a:r>
              <a:rPr lang="en-AU" dirty="0"/>
              <a:t>• PPE is recommended when it is anticipated that a </a:t>
            </a:r>
            <a:r>
              <a:rPr lang="en-AU" dirty="0" err="1"/>
              <a:t>HCW</a:t>
            </a:r>
            <a:r>
              <a:rPr lang="en-AU" dirty="0"/>
              <a:t> may come into contact with blood or</a:t>
            </a:r>
          </a:p>
          <a:p>
            <a:r>
              <a:rPr lang="en-AU" dirty="0"/>
              <a:t>body fluids or infectious organisms. Their purpose is to protect </a:t>
            </a:r>
            <a:r>
              <a:rPr lang="en-AU" dirty="0" err="1"/>
              <a:t>HCWs</a:t>
            </a:r>
            <a:r>
              <a:rPr lang="en-AU" dirty="0"/>
              <a:t> from exposure to these</a:t>
            </a:r>
          </a:p>
          <a:p>
            <a:r>
              <a:rPr lang="en-AU" dirty="0"/>
              <a:t>agents</a:t>
            </a:r>
          </a:p>
          <a:p>
            <a:r>
              <a:rPr lang="en-AU" dirty="0"/>
              <a:t>• PPE should be applied and removed in a way that minimises the risk of contamination to the</a:t>
            </a:r>
          </a:p>
          <a:p>
            <a:r>
              <a:rPr lang="en-AU" dirty="0" err="1"/>
              <a:t>HCW</a:t>
            </a:r>
            <a:r>
              <a:rPr lang="en-AU" dirty="0"/>
              <a:t>. When multiple PPE is used the below table will guide </a:t>
            </a:r>
            <a:r>
              <a:rPr lang="en-AU" dirty="0" err="1"/>
              <a:t>HCWs</a:t>
            </a:r>
            <a:r>
              <a:rPr lang="en-AU" dirty="0"/>
              <a:t> to the order they should be</a:t>
            </a:r>
          </a:p>
          <a:p>
            <a:r>
              <a:rPr lang="en-AU" dirty="0"/>
              <a:t>applied and removed.</a:t>
            </a:r>
          </a:p>
          <a:p>
            <a:r>
              <a:rPr lang="en-AU" dirty="0"/>
              <a:t>• Used PPE, regardless of the perceived contamination, should not be worn outside the patient</a:t>
            </a:r>
          </a:p>
          <a:p>
            <a:r>
              <a:rPr lang="en-AU" dirty="0"/>
              <a:t>zone. </a:t>
            </a:r>
          </a:p>
        </p:txBody>
      </p:sp>
      <p:sp>
        <p:nvSpPr>
          <p:cNvPr id="4" name="Slide Number Placeholder 3"/>
          <p:cNvSpPr>
            <a:spLocks noGrp="1"/>
          </p:cNvSpPr>
          <p:nvPr>
            <p:ph type="sldNum" sz="quarter" idx="5"/>
          </p:nvPr>
        </p:nvSpPr>
        <p:spPr/>
        <p:txBody>
          <a:bodyPr/>
          <a:lstStyle/>
          <a:p>
            <a:fld id="{FC8C636C-19F4-4EF8-8290-894F7A464B25}" type="slidenum">
              <a:rPr lang="en-AU" smtClean="0"/>
              <a:t>14</a:t>
            </a:fld>
            <a:endParaRPr lang="en-AU"/>
          </a:p>
        </p:txBody>
      </p:sp>
    </p:spTree>
    <p:extLst>
      <p:ext uri="{BB962C8B-B14F-4D97-AF65-F5344CB8AC3E}">
        <p14:creationId xmlns:p14="http://schemas.microsoft.com/office/powerpoint/2010/main" val="2908180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Word cloud: Question – Do you have any thoughts on supporting residents living with a cognitive deficit to reduce MRO transmission e.g. hand hygiene as a hand massage</a:t>
            </a:r>
          </a:p>
        </p:txBody>
      </p:sp>
      <p:sp>
        <p:nvSpPr>
          <p:cNvPr id="4" name="Slide Number Placeholder 3"/>
          <p:cNvSpPr>
            <a:spLocks noGrp="1"/>
          </p:cNvSpPr>
          <p:nvPr>
            <p:ph type="sldNum" sz="quarter" idx="5"/>
          </p:nvPr>
        </p:nvSpPr>
        <p:spPr/>
        <p:txBody>
          <a:bodyPr/>
          <a:lstStyle/>
          <a:p>
            <a:fld id="{5FEDA81E-A0A5-4ED6-A594-D2430B160BA3}" type="slidenum">
              <a:rPr lang="en-AU" smtClean="0"/>
              <a:t>20</a:t>
            </a:fld>
            <a:endParaRPr lang="en-AU"/>
          </a:p>
        </p:txBody>
      </p:sp>
    </p:spTree>
    <p:extLst>
      <p:ext uri="{BB962C8B-B14F-4D97-AF65-F5344CB8AC3E}">
        <p14:creationId xmlns:p14="http://schemas.microsoft.com/office/powerpoint/2010/main" val="3783699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B39AD85-B3DF-49BB-8082-CE99B2A55A04}" type="datetimeFigureOut">
              <a:rPr lang="en-AU" smtClean="0"/>
              <a:t>11/12/2024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2878531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B39AD85-B3DF-49BB-8082-CE99B2A55A04}" type="datetimeFigureOut">
              <a:rPr lang="en-AU" smtClean="0"/>
              <a:t>11/12/2024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3653403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B39AD85-B3DF-49BB-8082-CE99B2A55A04}" type="datetimeFigureOut">
              <a:rPr lang="en-AU" smtClean="0"/>
              <a:t>11/12/2024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18643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lai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2363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lai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3">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8904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lai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1">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89047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lai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3">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86924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lai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accent1"/>
                </a:solidFill>
              </a:defRPr>
            </a:lvl1pPr>
          </a:lstStyle>
          <a:p>
            <a:r>
              <a:rPr lang="en-US"/>
              <a:t>Click to edit Master title style</a:t>
            </a:r>
            <a:endParaRPr lang="en-US" dirty="0"/>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69004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lai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46447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lain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4">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28967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Image 1">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877" y="-898357"/>
            <a:ext cx="11630159" cy="775635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4">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71627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B39AD85-B3DF-49BB-8082-CE99B2A55A04}" type="datetimeFigureOut">
              <a:rPr lang="en-AU" smtClean="0"/>
              <a:t>11/12/2024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827214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Imag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4933" y="-522514"/>
            <a:ext cx="9837907" cy="73805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83432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Image 3">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123501" y="-696687"/>
            <a:ext cx="6416840" cy="964431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82233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Image 4">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595" y="-82501"/>
            <a:ext cx="10083608" cy="69926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64960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Image 5">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82501"/>
            <a:ext cx="8555296" cy="69926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27908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Image 6">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877" y="-898357"/>
            <a:ext cx="11630159" cy="775635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rgbClr val="E2697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5611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Image 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4933" y="-522514"/>
            <a:ext cx="9837907" cy="73805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72121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Image 8">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123501" y="-696687"/>
            <a:ext cx="6416840" cy="964431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48262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Image 9">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595" y="-82501"/>
            <a:ext cx="10083608" cy="69926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89213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Image 10">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82501"/>
            <a:ext cx="8555296" cy="69926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454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Horizontal Imag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21" y="-1929569"/>
            <a:ext cx="12370757" cy="8250276"/>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ctrTitle"/>
          </p:nvPr>
        </p:nvSpPr>
        <p:spPr>
          <a:xfrm>
            <a:off x="914400" y="3689475"/>
            <a:ext cx="7528477" cy="1732629"/>
          </a:xfrm>
        </p:spPr>
        <p:txBody>
          <a:bodyPr anchor="b"/>
          <a:lstStyle>
            <a:lvl1pPr algn="l">
              <a:defRPr>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914400" y="5575142"/>
            <a:ext cx="752847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1939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39AD85-B3DF-49BB-8082-CE99B2A55A04}" type="datetimeFigureOut">
              <a:rPr lang="en-AU" smtClean="0"/>
              <a:t>11/12/2024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4186924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1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19412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1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439399"/>
            <a:ext cx="9226503" cy="1143000"/>
          </a:xfrm>
        </p:spPr>
        <p:txBody>
          <a:bodyPr/>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idx="1"/>
          </p:nvPr>
        </p:nvSpPr>
        <p:spPr>
          <a:xfrm>
            <a:off x="609601" y="1812323"/>
            <a:ext cx="9226503" cy="4521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684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tx1"/>
                </a:solidFill>
              </a:defRPr>
            </a:lvl1pPr>
          </a:lstStyle>
          <a:p>
            <a:r>
              <a:rPr lang="en-US"/>
              <a:t>Click to edit Master title style</a:t>
            </a:r>
            <a:endParaRPr lang="en-US" dirty="0"/>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2434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2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299837" cy="1143000"/>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812323"/>
            <a:ext cx="9299837" cy="4521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592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3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76807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3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439399"/>
            <a:ext cx="9290671" cy="1143000"/>
          </a:xfrm>
        </p:spPr>
        <p:txBody>
          <a:bodyPr/>
          <a:lstStyle>
            <a:lvl1pPr>
              <a:defRPr>
                <a:solidFill>
                  <a:srgbClr val="EF4060"/>
                </a:solidFill>
              </a:defRPr>
            </a:lvl1pPr>
          </a:lstStyle>
          <a:p>
            <a:r>
              <a:rPr lang="en-US"/>
              <a:t>Click to edit Master title style</a:t>
            </a:r>
            <a:endParaRPr lang="en-US" dirty="0"/>
          </a:p>
        </p:txBody>
      </p:sp>
      <p:sp>
        <p:nvSpPr>
          <p:cNvPr id="3" name="Content Placeholder 2"/>
          <p:cNvSpPr>
            <a:spLocks noGrp="1"/>
          </p:cNvSpPr>
          <p:nvPr>
            <p:ph idx="1"/>
          </p:nvPr>
        </p:nvSpPr>
        <p:spPr>
          <a:xfrm>
            <a:off x="609601" y="1812323"/>
            <a:ext cx="9290671" cy="4521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6046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4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6516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4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391507" cy="1143000"/>
          </a:xfrm>
        </p:spPr>
        <p:txBody>
          <a:bodyPr/>
          <a:lstStyle/>
          <a:p>
            <a:r>
              <a:rPr lang="en-US"/>
              <a:t>Click to edit Master title style</a:t>
            </a:r>
          </a:p>
        </p:txBody>
      </p:sp>
      <p:sp>
        <p:nvSpPr>
          <p:cNvPr id="3" name="Content Placeholder 2"/>
          <p:cNvSpPr>
            <a:spLocks noGrp="1"/>
          </p:cNvSpPr>
          <p:nvPr>
            <p:ph idx="1"/>
          </p:nvPr>
        </p:nvSpPr>
        <p:spPr>
          <a:xfrm>
            <a:off x="609600" y="1812323"/>
            <a:ext cx="9391507" cy="4521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960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5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58117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Section 5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439399"/>
            <a:ext cx="9364007" cy="1143000"/>
          </a:xfr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609601" y="1812323"/>
            <a:ext cx="9364007" cy="4521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871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B39AD85-B3DF-49BB-8082-CE99B2A55A04}" type="datetimeFigureOut">
              <a:rPr lang="en-AU" smtClean="0"/>
              <a:t>11/12/2024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1859966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6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17777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Section 6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281504" cy="1143000"/>
          </a:xfrm>
        </p:spPr>
        <p:txBody>
          <a:bodyPr/>
          <a:lstStyle>
            <a:lvl1pPr>
              <a:defRPr>
                <a:solidFill>
                  <a:schemeClr val="accent6"/>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812323"/>
            <a:ext cx="9281504" cy="4521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865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455675" cy="1143000"/>
          </a:xfrm>
        </p:spPr>
        <p:txBody>
          <a:bodyPr/>
          <a:lstStyle/>
          <a:p>
            <a:r>
              <a:rPr lang="en-US"/>
              <a:t>Click to edit Master title style</a:t>
            </a:r>
          </a:p>
        </p:txBody>
      </p:sp>
      <p:sp>
        <p:nvSpPr>
          <p:cNvPr id="3" name="Content Placeholder 2"/>
          <p:cNvSpPr>
            <a:spLocks noGrp="1"/>
          </p:cNvSpPr>
          <p:nvPr>
            <p:ph sz="half" idx="1"/>
          </p:nvPr>
        </p:nvSpPr>
        <p:spPr>
          <a:xfrm>
            <a:off x="609600" y="1822577"/>
            <a:ext cx="5384800" cy="451140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822577"/>
            <a:ext cx="5384800" cy="451140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938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530883"/>
            <a:ext cx="7315200" cy="419669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1517260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93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9679" y="1199213"/>
            <a:ext cx="7777397" cy="2003452"/>
          </a:xfrm>
        </p:spPr>
        <p:txBody>
          <a:bodyPr anchor="b">
            <a:normAutofit/>
          </a:bodyPr>
          <a:lstStyle>
            <a:lvl1pPr algn="l">
              <a:defRPr sz="4000">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489679" y="3294739"/>
            <a:ext cx="7777397" cy="1329727"/>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755952A3-D064-954D-A1B2-18668B1A83DC}" type="datetimeFigureOut">
              <a:rPr lang="en-US" smtClean="0"/>
              <a:t>12/11/2024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E163731-6120-274C-9ACD-7D43846D64CD}" type="slidenum">
              <a:rPr lang="en-US" smtClean="0"/>
              <a:t>‹#›</a:t>
            </a:fld>
            <a:endParaRPr lang="en-US"/>
          </a:p>
        </p:txBody>
      </p:sp>
    </p:spTree>
    <p:extLst>
      <p:ext uri="{BB962C8B-B14F-4D97-AF65-F5344CB8AC3E}">
        <p14:creationId xmlns:p14="http://schemas.microsoft.com/office/powerpoint/2010/main" val="52265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B39AD85-B3DF-49BB-8082-CE99B2A55A04}" type="datetimeFigureOut">
              <a:rPr lang="en-AU" smtClean="0"/>
              <a:t>11/12/2024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165830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B39AD85-B3DF-49BB-8082-CE99B2A55A04}" type="datetimeFigureOut">
              <a:rPr lang="en-AU" smtClean="0"/>
              <a:t>11/12/2024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160492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9AD85-B3DF-49BB-8082-CE99B2A55A04}" type="datetimeFigureOut">
              <a:rPr lang="en-AU" smtClean="0"/>
              <a:t>11/12/2024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3356686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39AD85-B3DF-49BB-8082-CE99B2A55A04}" type="datetimeFigureOut">
              <a:rPr lang="en-AU" smtClean="0"/>
              <a:t>11/12/2024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306324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39AD85-B3DF-49BB-8082-CE99B2A55A04}" type="datetimeFigureOut">
              <a:rPr lang="en-AU" smtClean="0"/>
              <a:t>11/12/2024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42ECC16-5E81-46E1-8A70-879EB31E5BD5}" type="slidenum">
              <a:rPr lang="en-AU" smtClean="0"/>
              <a:t>‹#›</a:t>
            </a:fld>
            <a:endParaRPr lang="en-AU"/>
          </a:p>
        </p:txBody>
      </p:sp>
    </p:spTree>
    <p:extLst>
      <p:ext uri="{BB962C8B-B14F-4D97-AF65-F5344CB8AC3E}">
        <p14:creationId xmlns:p14="http://schemas.microsoft.com/office/powerpoint/2010/main" val="406394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9AD85-B3DF-49BB-8082-CE99B2A55A04}" type="datetimeFigureOut">
              <a:rPr lang="en-AU" smtClean="0"/>
              <a:t>11/12/2024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ECC16-5E81-46E1-8A70-879EB31E5BD5}" type="slidenum">
              <a:rPr lang="en-AU" smtClean="0"/>
              <a:t>‹#›</a:t>
            </a:fld>
            <a:endParaRPr lang="en-AU"/>
          </a:p>
        </p:txBody>
      </p:sp>
    </p:spTree>
    <p:extLst>
      <p:ext uri="{BB962C8B-B14F-4D97-AF65-F5344CB8AC3E}">
        <p14:creationId xmlns:p14="http://schemas.microsoft.com/office/powerpoint/2010/main" val="5943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9399"/>
            <a:ext cx="109728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812323"/>
            <a:ext cx="10972800" cy="45216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6085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609585" rtl="0" eaLnBrk="1" latinLnBrk="0" hangingPunct="1">
        <a:spcBef>
          <a:spcPct val="0"/>
        </a:spcBef>
        <a:buNone/>
        <a:defRPr sz="4800" kern="1200">
          <a:solidFill>
            <a:schemeClr val="accent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hyperlink" Target="https://www.dementia.com.a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2.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37.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36.png"/><Relationship Id="rId5" Type="http://schemas.openxmlformats.org/officeDocument/2006/relationships/tags" Target="../tags/tag20.xml"/><Relationship Id="rId10" Type="http://schemas.openxmlformats.org/officeDocument/2006/relationships/image" Target="../media/image35.svg"/><Relationship Id="rId4" Type="http://schemas.openxmlformats.org/officeDocument/2006/relationships/tags" Target="../tags/tag19.xml"/><Relationship Id="rId9" Type="http://schemas.openxmlformats.org/officeDocument/2006/relationships/image" Target="../media/image34.png"/><Relationship Id="rId14" Type="http://schemas.openxmlformats.org/officeDocument/2006/relationships/image" Target="../media/image4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8.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37.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36.png"/><Relationship Id="rId5" Type="http://schemas.openxmlformats.org/officeDocument/2006/relationships/tags" Target="../tags/tag27.xml"/><Relationship Id="rId10" Type="http://schemas.openxmlformats.org/officeDocument/2006/relationships/image" Target="../media/image35.svg"/><Relationship Id="rId4" Type="http://schemas.openxmlformats.org/officeDocument/2006/relationships/tags" Target="../tags/tag26.xml"/><Relationship Id="rId9" Type="http://schemas.openxmlformats.org/officeDocument/2006/relationships/image" Target="../media/image34.png"/><Relationship Id="rId14"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8.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37.sv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36.png"/><Relationship Id="rId5" Type="http://schemas.openxmlformats.org/officeDocument/2006/relationships/tags" Target="../tags/tag34.xml"/><Relationship Id="rId10" Type="http://schemas.openxmlformats.org/officeDocument/2006/relationships/image" Target="../media/image35.svg"/><Relationship Id="rId4" Type="http://schemas.openxmlformats.org/officeDocument/2006/relationships/tags" Target="../tags/tag33.xml"/><Relationship Id="rId9" Type="http://schemas.openxmlformats.org/officeDocument/2006/relationships/image" Target="../media/image34.png"/><Relationship Id="rId14" Type="http://schemas.openxmlformats.org/officeDocument/2006/relationships/image" Target="../media/image3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7.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6.png"/><Relationship Id="rId5" Type="http://schemas.openxmlformats.org/officeDocument/2006/relationships/tags" Target="../tags/tag6.xml"/><Relationship Id="rId10" Type="http://schemas.openxmlformats.org/officeDocument/2006/relationships/image" Target="../media/image35.svg"/><Relationship Id="rId4" Type="http://schemas.openxmlformats.org/officeDocument/2006/relationships/tags" Target="../tags/tag5.xml"/><Relationship Id="rId9" Type="http://schemas.openxmlformats.org/officeDocument/2006/relationships/image" Target="../media/image34.png"/><Relationship Id="rId14" Type="http://schemas.openxmlformats.org/officeDocument/2006/relationships/image" Target="../media/image39.sv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8.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37.sv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36.png"/><Relationship Id="rId5" Type="http://schemas.openxmlformats.org/officeDocument/2006/relationships/tags" Target="../tags/tag41.xml"/><Relationship Id="rId10" Type="http://schemas.openxmlformats.org/officeDocument/2006/relationships/image" Target="../media/image35.svg"/><Relationship Id="rId4" Type="http://schemas.openxmlformats.org/officeDocument/2006/relationships/tags" Target="../tags/tag40.xml"/><Relationship Id="rId9" Type="http://schemas.openxmlformats.org/officeDocument/2006/relationships/image" Target="../media/image34.png"/><Relationship Id="rId14" Type="http://schemas.openxmlformats.org/officeDocument/2006/relationships/image" Target="../media/image39.sv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7.sv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36.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35.svg"/><Relationship Id="rId5" Type="http://schemas.openxmlformats.org/officeDocument/2006/relationships/tags" Target="../tags/tag48.xml"/><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tags" Target="../tags/tag47.xml"/><Relationship Id="rId9" Type="http://schemas.openxmlformats.org/officeDocument/2006/relationships/notesSlide" Target="../notesSlides/notesSlide12.xml"/><Relationship Id="rId1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7.sv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36.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35.svg"/><Relationship Id="rId5" Type="http://schemas.openxmlformats.org/officeDocument/2006/relationships/tags" Target="../tags/tag55.xml"/><Relationship Id="rId15" Type="http://schemas.openxmlformats.org/officeDocument/2006/relationships/image" Target="../media/image45.svg"/><Relationship Id="rId10" Type="http://schemas.openxmlformats.org/officeDocument/2006/relationships/image" Target="../media/image34.png"/><Relationship Id="rId4" Type="http://schemas.openxmlformats.org/officeDocument/2006/relationships/tags" Target="../tags/tag54.xml"/><Relationship Id="rId9" Type="http://schemas.openxmlformats.org/officeDocument/2006/relationships/notesSlide" Target="../notesSlides/notesSlide13.xml"/><Relationship Id="rId1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hyperlink" Target="https://www.dementia.com.au/" TargetMode="External"/><Relationship Id="rId3" Type="http://schemas.openxmlformats.org/officeDocument/2006/relationships/hyperlink" Target="https://urldefense.com/v3/__https:/safetyandquality.cmail20.com/t/j-l-gtrurjy-hyuidlhrtk-y/__;!!GHMCuE2BZP0!MDtZR3AIaCzkA0tbVHqjgJ__nfMm0mJ7ErGCxOaGc9uHA9vJNKsg-3HhRWU4Ha5_YuIdADXrzuwR3EysTYLBJRjBLI81Jivbj0fDlC4$" TargetMode="External"/><Relationship Id="rId7" Type="http://schemas.openxmlformats.org/officeDocument/2006/relationships/hyperlink" Target="https://www.health.vic.gov.au/infectious-diseases/victorian-guideline-on-cpe-for-long-term-residential-care-facilities-version-1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safetyandquality.gov.au/our-work/infection-prevention-and-control/environmental-cleaning-and-infection-prevention-and-control-resources" TargetMode="External"/><Relationship Id="rId5" Type="http://schemas.openxmlformats.org/officeDocument/2006/relationships/hyperlink" Target="https://doi.org/10.3934%2Fmicrobiol.2018.3.482" TargetMode="External"/><Relationship Id="rId10" Type="http://schemas.openxmlformats.org/officeDocument/2006/relationships/hyperlink" Target="https://www.cambridge.org/core/journals/infection-control-and-hospital-epidemiology/article/sheaapic-guideline-infection-prevention-and-control-in-the-longterm-care-facility/F6E9EDF4136FAC8359B665B8A2698E1F" TargetMode="External"/><Relationship Id="rId4" Type="http://schemas.openxmlformats.org/officeDocument/2006/relationships/hyperlink" Target="https://www.ncbi.nlm.nih.gov/pmc/articles/PMC6604941/" TargetMode="External"/><Relationship Id="rId9" Type="http://schemas.openxmlformats.org/officeDocument/2006/relationships/hyperlink" Target="https://www.agedcarequality.gov.au/resource-library/infection-prevention-and-control-aged-care-cognitive-decline-and-dementia" TargetMode="Externa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8.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37.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6.png"/><Relationship Id="rId5" Type="http://schemas.openxmlformats.org/officeDocument/2006/relationships/tags" Target="../tags/tag13.xml"/><Relationship Id="rId10" Type="http://schemas.openxmlformats.org/officeDocument/2006/relationships/image" Target="../media/image35.svg"/><Relationship Id="rId4" Type="http://schemas.openxmlformats.org/officeDocument/2006/relationships/tags" Target="../tags/tag12.xml"/><Relationship Id="rId9" Type="http://schemas.openxmlformats.org/officeDocument/2006/relationships/image" Target="../media/image34.png"/><Relationship Id="rId14" Type="http://schemas.openxmlformats.org/officeDocument/2006/relationships/image" Target="../media/image3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safetyandquality.gov.au/publications-and-resources/resource-library/caralert-annual-report-202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25"/>
            <a:ext cx="12192000" cy="6858000"/>
          </a:xfrm>
          <a:prstGeom prst="rect">
            <a:avLst/>
          </a:prstGeom>
        </p:spPr>
      </p:pic>
      <p:sp>
        <p:nvSpPr>
          <p:cNvPr id="2" name="Title 1"/>
          <p:cNvSpPr>
            <a:spLocks noGrp="1"/>
          </p:cNvSpPr>
          <p:nvPr>
            <p:ph type="title"/>
          </p:nvPr>
        </p:nvSpPr>
        <p:spPr>
          <a:xfrm>
            <a:off x="462185" y="1075728"/>
            <a:ext cx="10515600" cy="1325563"/>
          </a:xfrm>
        </p:spPr>
        <p:txBody>
          <a:bodyPr/>
          <a:lstStyle/>
          <a:p>
            <a:r>
              <a:rPr lang="en-AU" sz="4400" b="1" dirty="0">
                <a:solidFill>
                  <a:schemeClr val="bg1"/>
                </a:solidFill>
              </a:rPr>
              <a:t>Multi Resistant Organisms (MROs) </a:t>
            </a:r>
            <a:br>
              <a:rPr lang="en-AU" sz="4400" b="1" dirty="0">
                <a:solidFill>
                  <a:schemeClr val="bg1"/>
                </a:solidFill>
              </a:rPr>
            </a:br>
            <a:r>
              <a:rPr lang="en-AU" sz="4400" b="1" dirty="0">
                <a:solidFill>
                  <a:schemeClr val="bg1"/>
                </a:solidFill>
              </a:rPr>
              <a:t>in Residential Aged Care</a:t>
            </a:r>
            <a:endParaRPr lang="en-AU" dirty="0">
              <a:solidFill>
                <a:schemeClr val="bg1"/>
              </a:solidFill>
              <a:latin typeface="Roihu" panose="02000000000000000000" pitchFamily="50" charset="0"/>
            </a:endParaRPr>
          </a:p>
        </p:txBody>
      </p:sp>
      <p:sp>
        <p:nvSpPr>
          <p:cNvPr id="3" name="Content Placeholder 2"/>
          <p:cNvSpPr>
            <a:spLocks noGrp="1"/>
          </p:cNvSpPr>
          <p:nvPr>
            <p:ph idx="1"/>
          </p:nvPr>
        </p:nvSpPr>
        <p:spPr>
          <a:xfrm>
            <a:off x="462185" y="2916861"/>
            <a:ext cx="10515600" cy="4351338"/>
          </a:xfrm>
        </p:spPr>
        <p:txBody>
          <a:bodyPr/>
          <a:lstStyle/>
          <a:p>
            <a:pPr marL="0" indent="0">
              <a:buNone/>
            </a:pPr>
            <a:r>
              <a:rPr lang="en-AU" dirty="0">
                <a:solidFill>
                  <a:schemeClr val="bg1"/>
                </a:solidFill>
                <a:latin typeface="Roihu" panose="02000000000000000000" pitchFamily="50" charset="0"/>
              </a:rPr>
              <a:t>Penny Radalj</a:t>
            </a:r>
          </a:p>
          <a:p>
            <a:pPr marL="0" indent="0">
              <a:buNone/>
            </a:pPr>
            <a:r>
              <a:rPr lang="en-AU" dirty="0">
                <a:solidFill>
                  <a:schemeClr val="bg1"/>
                </a:solidFill>
                <a:latin typeface="Roihu" panose="02000000000000000000" pitchFamily="50" charset="0"/>
              </a:rPr>
              <a:t>IPC CNC</a:t>
            </a:r>
          </a:p>
        </p:txBody>
      </p:sp>
      <p:grpSp>
        <p:nvGrpSpPr>
          <p:cNvPr id="9" name="Group 8"/>
          <p:cNvGrpSpPr/>
          <p:nvPr/>
        </p:nvGrpSpPr>
        <p:grpSpPr>
          <a:xfrm>
            <a:off x="318652" y="5706872"/>
            <a:ext cx="4042761" cy="997413"/>
            <a:chOff x="318652" y="5706872"/>
            <a:chExt cx="4042761" cy="997413"/>
          </a:xfrm>
        </p:grpSpPr>
        <p:sp>
          <p:nvSpPr>
            <p:cNvPr id="5" name="TextBox 4"/>
            <p:cNvSpPr txBox="1"/>
            <p:nvPr/>
          </p:nvSpPr>
          <p:spPr>
            <a:xfrm>
              <a:off x="1379913" y="5996399"/>
              <a:ext cx="2981500" cy="707886"/>
            </a:xfrm>
            <a:prstGeom prst="rect">
              <a:avLst/>
            </a:prstGeom>
            <a:noFill/>
          </p:spPr>
          <p:txBody>
            <a:bodyPr wrap="square" rtlCol="0">
              <a:spAutoFit/>
            </a:bodyPr>
            <a:lstStyle/>
            <a:p>
              <a:pPr algn="ctr"/>
              <a:r>
                <a:rPr lang="en-AU" sz="2000" dirty="0">
                  <a:solidFill>
                    <a:schemeClr val="bg1"/>
                  </a:solidFill>
                  <a:latin typeface="Roihu" panose="02000000000000000000" pitchFamily="50" charset="0"/>
                </a:rPr>
                <a:t>Barwon South West </a:t>
              </a:r>
            </a:p>
            <a:p>
              <a:pPr algn="ctr"/>
              <a:r>
                <a:rPr lang="en-AU" sz="2000" dirty="0">
                  <a:solidFill>
                    <a:schemeClr val="bg1"/>
                  </a:solidFill>
                  <a:latin typeface="Roihu" panose="02000000000000000000" pitchFamily="50" charset="0"/>
                </a:rPr>
                <a:t>Public Health Unit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652" y="5706872"/>
              <a:ext cx="839587" cy="940182"/>
            </a:xfrm>
            <a:prstGeom prst="rect">
              <a:avLst/>
            </a:prstGeom>
          </p:spPr>
        </p:pic>
        <p:cxnSp>
          <p:nvCxnSpPr>
            <p:cNvPr id="8" name="Straight Connector 7"/>
            <p:cNvCxnSpPr/>
            <p:nvPr/>
          </p:nvCxnSpPr>
          <p:spPr>
            <a:xfrm>
              <a:off x="1379913" y="5785658"/>
              <a:ext cx="0" cy="86139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6">
            <a:extLst>
              <a:ext uri="{FF2B5EF4-FFF2-40B4-BE49-F238E27FC236}">
                <a16:creationId xmlns:a16="http://schemas.microsoft.com/office/drawing/2014/main" id="{2528D15D-7F08-D8A2-799D-753A1C2FC0AD}"/>
              </a:ext>
            </a:extLst>
          </p:cNvPr>
          <p:cNvSpPr>
            <a:spLocks noGrp="1"/>
          </p:cNvSpPr>
          <p:nvPr>
            <p:ph type="sldNum" sz="quarter" idx="12"/>
          </p:nvPr>
        </p:nvSpPr>
        <p:spPr/>
        <p:txBody>
          <a:bodyPr/>
          <a:lstStyle/>
          <a:p>
            <a:fld id="{942ECC16-5E81-46E1-8A70-879EB31E5BD5}" type="slidenum">
              <a:rPr lang="en-AU" smtClean="0"/>
              <a:t>1</a:t>
            </a:fld>
            <a:endParaRPr lang="en-AU"/>
          </a:p>
        </p:txBody>
      </p:sp>
    </p:spTree>
    <p:extLst>
      <p:ext uri="{BB962C8B-B14F-4D97-AF65-F5344CB8AC3E}">
        <p14:creationId xmlns:p14="http://schemas.microsoft.com/office/powerpoint/2010/main" val="363636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C224-A357-B7C3-E42C-EEC2004D2A63}"/>
              </a:ext>
            </a:extLst>
          </p:cNvPr>
          <p:cNvSpPr>
            <a:spLocks noGrp="1"/>
          </p:cNvSpPr>
          <p:nvPr>
            <p:ph type="title"/>
          </p:nvPr>
        </p:nvSpPr>
        <p:spPr/>
        <p:txBody>
          <a:bodyPr/>
          <a:lstStyle/>
          <a:p>
            <a:r>
              <a:rPr lang="en-AU" b="1" dirty="0"/>
              <a:t>How AMR moves between microorganisms</a:t>
            </a:r>
            <a:r>
              <a:rPr lang="en-AU" dirty="0"/>
              <a:t>.</a:t>
            </a:r>
          </a:p>
        </p:txBody>
      </p:sp>
      <p:pic>
        <p:nvPicPr>
          <p:cNvPr id="7" name="Content Placeholder 6" descr="A diagram of a cell structure&#10;&#10;Description automatically generated">
            <a:extLst>
              <a:ext uri="{FF2B5EF4-FFF2-40B4-BE49-F238E27FC236}">
                <a16:creationId xmlns:a16="http://schemas.microsoft.com/office/drawing/2014/main" id="{F77B58A0-3605-EB5A-E6FF-9D35BF428A3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92570" y="1521400"/>
            <a:ext cx="5238939" cy="5156368"/>
          </a:xfrm>
        </p:spPr>
      </p:pic>
      <p:sp>
        <p:nvSpPr>
          <p:cNvPr id="5" name="Content Placeholder 4">
            <a:extLst>
              <a:ext uri="{FF2B5EF4-FFF2-40B4-BE49-F238E27FC236}">
                <a16:creationId xmlns:a16="http://schemas.microsoft.com/office/drawing/2014/main" id="{FA6AE006-E92B-C3A1-A30A-A56EBA181A55}"/>
              </a:ext>
            </a:extLst>
          </p:cNvPr>
          <p:cNvSpPr>
            <a:spLocks noGrp="1"/>
          </p:cNvSpPr>
          <p:nvPr>
            <p:ph sz="half" idx="2"/>
          </p:nvPr>
        </p:nvSpPr>
        <p:spPr>
          <a:xfrm>
            <a:off x="233126" y="1593410"/>
            <a:ext cx="6330635" cy="4464560"/>
          </a:xfrm>
        </p:spPr>
        <p:txBody>
          <a:bodyPr/>
          <a:lstStyle/>
          <a:p>
            <a:r>
              <a:rPr lang="en-AU" dirty="0"/>
              <a:t>Any antimicrobial use can lead to AMR.</a:t>
            </a:r>
          </a:p>
          <a:p>
            <a:r>
              <a:rPr lang="en-AU" dirty="0"/>
              <a:t>Antimicrobials kill their target microorganism, but the resistant survivors remain.</a:t>
            </a:r>
          </a:p>
          <a:p>
            <a:r>
              <a:rPr lang="en-AU" dirty="0"/>
              <a:t>Resistance traits:</a:t>
            </a:r>
          </a:p>
          <a:p>
            <a:pPr lvl="1"/>
            <a:r>
              <a:rPr lang="en-AU" dirty="0"/>
              <a:t>Inherited through generations.</a:t>
            </a:r>
          </a:p>
          <a:p>
            <a:pPr lvl="1"/>
            <a:r>
              <a:rPr lang="en-AU" dirty="0"/>
              <a:t>Pass directly from MO → MO by mobile genetic elements.</a:t>
            </a:r>
          </a:p>
          <a:p>
            <a:endParaRPr lang="en-AU" dirty="0"/>
          </a:p>
        </p:txBody>
      </p:sp>
    </p:spTree>
    <p:extLst>
      <p:ext uri="{BB962C8B-B14F-4D97-AF65-F5344CB8AC3E}">
        <p14:creationId xmlns:p14="http://schemas.microsoft.com/office/powerpoint/2010/main" val="177747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919B-96E6-8293-418A-1EB35050B2C7}"/>
              </a:ext>
            </a:extLst>
          </p:cNvPr>
          <p:cNvSpPr>
            <a:spLocks noGrp="1"/>
          </p:cNvSpPr>
          <p:nvPr>
            <p:ph type="title"/>
          </p:nvPr>
        </p:nvSpPr>
        <p:spPr>
          <a:xfrm>
            <a:off x="838200" y="184055"/>
            <a:ext cx="10515600" cy="1029109"/>
          </a:xfrm>
        </p:spPr>
        <p:txBody>
          <a:bodyPr/>
          <a:lstStyle/>
          <a:p>
            <a:r>
              <a:rPr lang="en-AU" b="1" dirty="0"/>
              <a:t>Mechanisms of resistance</a:t>
            </a:r>
          </a:p>
        </p:txBody>
      </p:sp>
      <p:pic>
        <p:nvPicPr>
          <p:cNvPr id="5" name="Content Placeholder 4" descr="A diagram of a drug target&#10;&#10;Description automatically generated">
            <a:extLst>
              <a:ext uri="{FF2B5EF4-FFF2-40B4-BE49-F238E27FC236}">
                <a16:creationId xmlns:a16="http://schemas.microsoft.com/office/drawing/2014/main" id="{4A76D817-DE3F-30FC-5311-DEF3AED911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1031" y="1086416"/>
            <a:ext cx="7843101" cy="5406459"/>
          </a:xfrm>
        </p:spPr>
      </p:pic>
    </p:spTree>
    <p:extLst>
      <p:ext uri="{BB962C8B-B14F-4D97-AF65-F5344CB8AC3E}">
        <p14:creationId xmlns:p14="http://schemas.microsoft.com/office/powerpoint/2010/main" val="30711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C65E-4E88-1AAA-0053-242B7F7DBE8B}"/>
              </a:ext>
            </a:extLst>
          </p:cNvPr>
          <p:cNvSpPr>
            <a:spLocks noGrp="1"/>
          </p:cNvSpPr>
          <p:nvPr>
            <p:ph type="title"/>
          </p:nvPr>
        </p:nvSpPr>
        <p:spPr>
          <a:xfrm>
            <a:off x="838200" y="365125"/>
            <a:ext cx="10515600" cy="1001857"/>
          </a:xfrm>
        </p:spPr>
        <p:txBody>
          <a:bodyPr/>
          <a:lstStyle/>
          <a:p>
            <a:r>
              <a:rPr lang="en-AU" sz="4400" b="1" dirty="0"/>
              <a:t>Risk factors for MROs</a:t>
            </a:r>
            <a:endParaRPr lang="en-AU" dirty="0"/>
          </a:p>
        </p:txBody>
      </p:sp>
      <p:sp>
        <p:nvSpPr>
          <p:cNvPr id="3" name="Content Placeholder 2">
            <a:extLst>
              <a:ext uri="{FF2B5EF4-FFF2-40B4-BE49-F238E27FC236}">
                <a16:creationId xmlns:a16="http://schemas.microsoft.com/office/drawing/2014/main" id="{C590F53D-0CBE-8B90-D550-37A36EEE00C2}"/>
              </a:ext>
            </a:extLst>
          </p:cNvPr>
          <p:cNvSpPr>
            <a:spLocks noGrp="1"/>
          </p:cNvSpPr>
          <p:nvPr>
            <p:ph idx="1"/>
          </p:nvPr>
        </p:nvSpPr>
        <p:spPr/>
        <p:txBody>
          <a:bodyPr/>
          <a:lstStyle/>
          <a:p>
            <a:r>
              <a:rPr lang="en-AU" dirty="0"/>
              <a:t>Hospitalisation or recent health care</a:t>
            </a:r>
          </a:p>
          <a:p>
            <a:r>
              <a:rPr lang="en-AU" dirty="0"/>
              <a:t>Living in residential aged care and other communal environments</a:t>
            </a:r>
          </a:p>
          <a:p>
            <a:r>
              <a:rPr lang="en-AU" dirty="0"/>
              <a:t>Having developing, waning or compromised immunity</a:t>
            </a:r>
          </a:p>
          <a:p>
            <a:pPr lvl="1"/>
            <a:r>
              <a:rPr lang="en-AU" dirty="0"/>
              <a:t>e.g. neonates, the elderly, neutropenic people, organ transplant recipients</a:t>
            </a:r>
          </a:p>
          <a:p>
            <a:r>
              <a:rPr lang="en-AU" dirty="0"/>
              <a:t>The risk of infection increases with comorbid illness, invasive medical devices, frequent AM exposure and haemodialysis.</a:t>
            </a:r>
          </a:p>
          <a:p>
            <a:endParaRPr lang="en-AU" dirty="0"/>
          </a:p>
        </p:txBody>
      </p:sp>
    </p:spTree>
    <p:extLst>
      <p:ext uri="{BB962C8B-B14F-4D97-AF65-F5344CB8AC3E}">
        <p14:creationId xmlns:p14="http://schemas.microsoft.com/office/powerpoint/2010/main" val="144585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81AB-C755-A04B-9606-6A4B43910C97}"/>
              </a:ext>
            </a:extLst>
          </p:cNvPr>
          <p:cNvSpPr>
            <a:spLocks noGrp="1"/>
          </p:cNvSpPr>
          <p:nvPr>
            <p:ph type="title"/>
          </p:nvPr>
        </p:nvSpPr>
        <p:spPr>
          <a:xfrm>
            <a:off x="838200" y="365126"/>
            <a:ext cx="10515600" cy="761710"/>
          </a:xfrm>
        </p:spPr>
        <p:txBody>
          <a:bodyPr/>
          <a:lstStyle/>
          <a:p>
            <a:r>
              <a:rPr lang="en-AU" b="1" dirty="0"/>
              <a:t>MRO and IPC</a:t>
            </a:r>
          </a:p>
        </p:txBody>
      </p:sp>
      <p:sp>
        <p:nvSpPr>
          <p:cNvPr id="3" name="Content Placeholder 2">
            <a:extLst>
              <a:ext uri="{FF2B5EF4-FFF2-40B4-BE49-F238E27FC236}">
                <a16:creationId xmlns:a16="http://schemas.microsoft.com/office/drawing/2014/main" id="{F3A2600F-52EB-7118-A4CE-23DCC5E664CC}"/>
              </a:ext>
            </a:extLst>
          </p:cNvPr>
          <p:cNvSpPr>
            <a:spLocks noGrp="1"/>
          </p:cNvSpPr>
          <p:nvPr>
            <p:ph idx="1"/>
          </p:nvPr>
        </p:nvSpPr>
        <p:spPr>
          <a:xfrm>
            <a:off x="838200" y="1283856"/>
            <a:ext cx="10515600" cy="5209018"/>
          </a:xfrm>
        </p:spPr>
        <p:txBody>
          <a:bodyPr>
            <a:normAutofit fontScale="92500" lnSpcReduction="20000"/>
          </a:bodyPr>
          <a:lstStyle/>
          <a:p>
            <a:r>
              <a:rPr lang="en-AU" dirty="0"/>
              <a:t>Antimicrobial stewardship program.</a:t>
            </a:r>
          </a:p>
          <a:p>
            <a:r>
              <a:rPr lang="en-AU" dirty="0"/>
              <a:t>Surveillance – local and national.</a:t>
            </a:r>
          </a:p>
          <a:p>
            <a:r>
              <a:rPr lang="en-AU" dirty="0"/>
              <a:t>Balance risk of transmission against health and wellbeing of the resident.</a:t>
            </a:r>
          </a:p>
          <a:p>
            <a:r>
              <a:rPr lang="en-AU" dirty="0"/>
              <a:t>IPC measures focus on transmission pathways. </a:t>
            </a:r>
          </a:p>
          <a:p>
            <a:pPr lvl="1"/>
            <a:r>
              <a:rPr lang="en-AU" dirty="0"/>
              <a:t>Spread of MROs can occur through person-to-person spread, contact with contaminated objects including shared resident equipment such as medical device/equipment and the facility environment. </a:t>
            </a:r>
          </a:p>
          <a:p>
            <a:r>
              <a:rPr lang="en-AU" dirty="0"/>
              <a:t>Understand the risk associated with the microorganism:</a:t>
            </a:r>
          </a:p>
          <a:p>
            <a:pPr lvl="1"/>
            <a:r>
              <a:rPr lang="en-AU" dirty="0"/>
              <a:t>risk factors with the resident (open wound, cognition, incontinent), </a:t>
            </a:r>
          </a:p>
          <a:p>
            <a:pPr lvl="1"/>
            <a:r>
              <a:rPr lang="en-AU" dirty="0"/>
              <a:t>the setting and environment – single room, shared room and or bathroom, </a:t>
            </a:r>
            <a:r>
              <a:rPr lang="en-AU" dirty="0" err="1"/>
              <a:t>MSU</a:t>
            </a:r>
            <a:r>
              <a:rPr lang="en-AU" dirty="0"/>
              <a:t>.</a:t>
            </a:r>
          </a:p>
          <a:p>
            <a:r>
              <a:rPr lang="en-AU" dirty="0"/>
              <a:t>Standard precautions.</a:t>
            </a:r>
          </a:p>
          <a:p>
            <a:r>
              <a:rPr lang="en-AU" dirty="0"/>
              <a:t>Contact transmission based-precautions – based on transmission risk assessment. </a:t>
            </a:r>
          </a:p>
          <a:p>
            <a:r>
              <a:rPr lang="en-AU" dirty="0"/>
              <a:t>Indwelling devices should be regularly reviewed for their need and removed if no longer required e.g. </a:t>
            </a:r>
            <a:r>
              <a:rPr lang="en-AU" dirty="0" err="1"/>
              <a:t>IDUC</a:t>
            </a:r>
            <a:r>
              <a:rPr lang="en-AU" dirty="0"/>
              <a:t>.</a:t>
            </a:r>
          </a:p>
          <a:p>
            <a:endParaRPr lang="en-AU" dirty="0"/>
          </a:p>
        </p:txBody>
      </p:sp>
    </p:spTree>
    <p:extLst>
      <p:ext uri="{BB962C8B-B14F-4D97-AF65-F5344CB8AC3E}">
        <p14:creationId xmlns:p14="http://schemas.microsoft.com/office/powerpoint/2010/main" val="342987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8782-A793-2E4F-787C-A62F340E21E9}"/>
              </a:ext>
            </a:extLst>
          </p:cNvPr>
          <p:cNvSpPr>
            <a:spLocks noGrp="1"/>
          </p:cNvSpPr>
          <p:nvPr>
            <p:ph type="title"/>
          </p:nvPr>
        </p:nvSpPr>
        <p:spPr>
          <a:xfrm>
            <a:off x="838200" y="365125"/>
            <a:ext cx="10515600" cy="854075"/>
          </a:xfrm>
        </p:spPr>
        <p:txBody>
          <a:bodyPr/>
          <a:lstStyle/>
          <a:p>
            <a:r>
              <a:rPr lang="en-AU" b="1" dirty="0"/>
              <a:t>Standard Precautions</a:t>
            </a:r>
          </a:p>
        </p:txBody>
      </p:sp>
      <p:sp>
        <p:nvSpPr>
          <p:cNvPr id="3" name="Content Placeholder 2">
            <a:extLst>
              <a:ext uri="{FF2B5EF4-FFF2-40B4-BE49-F238E27FC236}">
                <a16:creationId xmlns:a16="http://schemas.microsoft.com/office/drawing/2014/main" id="{8362F0A3-1F33-CC4E-B468-A4A496F6FDF7}"/>
              </a:ext>
            </a:extLst>
          </p:cNvPr>
          <p:cNvSpPr>
            <a:spLocks noGrp="1"/>
          </p:cNvSpPr>
          <p:nvPr>
            <p:ph idx="1"/>
          </p:nvPr>
        </p:nvSpPr>
        <p:spPr>
          <a:xfrm>
            <a:off x="838200" y="1385455"/>
            <a:ext cx="10515600" cy="4791508"/>
          </a:xfrm>
        </p:spPr>
        <p:txBody>
          <a:bodyPr>
            <a:normAutofit/>
          </a:bodyPr>
          <a:lstStyle/>
          <a:p>
            <a:r>
              <a:rPr lang="en-AU" dirty="0"/>
              <a:t>Hand Hygiene</a:t>
            </a:r>
          </a:p>
          <a:p>
            <a:r>
              <a:rPr lang="en-AU" dirty="0"/>
              <a:t>Personal protective equipment</a:t>
            </a:r>
          </a:p>
          <a:p>
            <a:r>
              <a:rPr lang="en-AU" dirty="0"/>
              <a:t>Safe handling and disposal of sharps</a:t>
            </a:r>
          </a:p>
          <a:p>
            <a:r>
              <a:rPr lang="en-AU" dirty="0"/>
              <a:t>Environmental controls (cleaning and spills management)</a:t>
            </a:r>
          </a:p>
          <a:p>
            <a:r>
              <a:rPr lang="en-AU" dirty="0"/>
              <a:t>Reprocessing of reusable equipment and instruments</a:t>
            </a:r>
          </a:p>
          <a:p>
            <a:r>
              <a:rPr lang="en-AU" dirty="0"/>
              <a:t>Respiratory hygiene (cough etiquette)</a:t>
            </a:r>
          </a:p>
          <a:p>
            <a:r>
              <a:rPr lang="en-AU" dirty="0"/>
              <a:t>Aseptic technique</a:t>
            </a:r>
          </a:p>
          <a:p>
            <a:r>
              <a:rPr lang="en-AU" dirty="0"/>
              <a:t>Waste and linen management</a:t>
            </a:r>
          </a:p>
        </p:txBody>
      </p:sp>
    </p:spTree>
    <p:extLst>
      <p:ext uri="{BB962C8B-B14F-4D97-AF65-F5344CB8AC3E}">
        <p14:creationId xmlns:p14="http://schemas.microsoft.com/office/powerpoint/2010/main" val="269507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0CBDD-9915-D7E3-D60A-5770C32DD1DF}"/>
              </a:ext>
            </a:extLst>
          </p:cNvPr>
          <p:cNvSpPr>
            <a:spLocks noGrp="1"/>
          </p:cNvSpPr>
          <p:nvPr>
            <p:ph type="title"/>
          </p:nvPr>
        </p:nvSpPr>
        <p:spPr>
          <a:xfrm>
            <a:off x="838200" y="365125"/>
            <a:ext cx="10515600" cy="955675"/>
          </a:xfrm>
        </p:spPr>
        <p:txBody>
          <a:bodyPr/>
          <a:lstStyle/>
          <a:p>
            <a:r>
              <a:rPr lang="en-AU" b="1" dirty="0"/>
              <a:t>Transmission Based Precautions</a:t>
            </a:r>
          </a:p>
        </p:txBody>
      </p:sp>
      <p:sp>
        <p:nvSpPr>
          <p:cNvPr id="3" name="Content Placeholder 2">
            <a:extLst>
              <a:ext uri="{FF2B5EF4-FFF2-40B4-BE49-F238E27FC236}">
                <a16:creationId xmlns:a16="http://schemas.microsoft.com/office/drawing/2014/main" id="{AB62229A-FEF7-3BC3-43BE-22AF15AA4D6D}"/>
              </a:ext>
            </a:extLst>
          </p:cNvPr>
          <p:cNvSpPr>
            <a:spLocks noGrp="1"/>
          </p:cNvSpPr>
          <p:nvPr>
            <p:ph idx="1"/>
          </p:nvPr>
        </p:nvSpPr>
        <p:spPr>
          <a:xfrm>
            <a:off x="838200" y="1320800"/>
            <a:ext cx="10515600" cy="4856163"/>
          </a:xfrm>
        </p:spPr>
        <p:txBody>
          <a:bodyPr>
            <a:normAutofit fontScale="92500" lnSpcReduction="10000"/>
          </a:bodyPr>
          <a:lstStyle/>
          <a:p>
            <a:r>
              <a:rPr lang="en-AU" dirty="0"/>
              <a:t>Emphasize consistent practice of standard precautions</a:t>
            </a:r>
          </a:p>
          <a:p>
            <a:r>
              <a:rPr lang="en-AU" dirty="0"/>
              <a:t>Risk assess for when contact </a:t>
            </a:r>
            <a:r>
              <a:rPr lang="en-AU" dirty="0" err="1"/>
              <a:t>TBP</a:t>
            </a:r>
            <a:r>
              <a:rPr lang="en-AU" dirty="0"/>
              <a:t> may be necessary e.g. infection</a:t>
            </a:r>
          </a:p>
          <a:p>
            <a:pPr lvl="1"/>
            <a:r>
              <a:rPr lang="en-AU" dirty="0"/>
              <a:t>Inside resident’s room</a:t>
            </a:r>
          </a:p>
          <a:p>
            <a:pPr lvl="1"/>
            <a:r>
              <a:rPr lang="en-AU" dirty="0"/>
              <a:t>Continence care</a:t>
            </a:r>
          </a:p>
          <a:p>
            <a:pPr lvl="1"/>
            <a:r>
              <a:rPr lang="en-AU" dirty="0"/>
              <a:t>Wound care</a:t>
            </a:r>
          </a:p>
          <a:p>
            <a:pPr lvl="1"/>
            <a:r>
              <a:rPr lang="en-AU" dirty="0"/>
              <a:t>Additional cleaning and disinfection</a:t>
            </a:r>
          </a:p>
          <a:p>
            <a:pPr lvl="1"/>
            <a:r>
              <a:rPr lang="en-AU" dirty="0"/>
              <a:t>Document and communicate</a:t>
            </a:r>
          </a:p>
          <a:p>
            <a:r>
              <a:rPr lang="en-AU" dirty="0"/>
              <a:t>Single use, impervious disposable aprons when entering the room and having contact with residents if soiling is likely e.g. the resident has diarrhoea, if the resident has a discharging wound that cannot be covered by a simple dressing. </a:t>
            </a:r>
          </a:p>
          <a:p>
            <a:r>
              <a:rPr lang="en-AU" dirty="0"/>
              <a:t>Discard PPE when leaving the room and perform hand hygiene.</a:t>
            </a:r>
          </a:p>
          <a:p>
            <a:r>
              <a:rPr lang="en-AU" dirty="0"/>
              <a:t>Apply with consideration to the resident’s comfort, dignity and rights.</a:t>
            </a:r>
          </a:p>
          <a:p>
            <a:endParaRPr lang="en-AU" dirty="0"/>
          </a:p>
          <a:p>
            <a:pPr lvl="1"/>
            <a:endParaRPr lang="en-AU" dirty="0"/>
          </a:p>
          <a:p>
            <a:endParaRPr lang="en-AU" dirty="0"/>
          </a:p>
        </p:txBody>
      </p:sp>
    </p:spTree>
    <p:extLst>
      <p:ext uri="{BB962C8B-B14F-4D97-AF65-F5344CB8AC3E}">
        <p14:creationId xmlns:p14="http://schemas.microsoft.com/office/powerpoint/2010/main" val="132222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B8ED-BF6F-D817-623D-60599710174C}"/>
              </a:ext>
            </a:extLst>
          </p:cNvPr>
          <p:cNvSpPr>
            <a:spLocks noGrp="1"/>
          </p:cNvSpPr>
          <p:nvPr>
            <p:ph type="title"/>
          </p:nvPr>
        </p:nvSpPr>
        <p:spPr>
          <a:xfrm>
            <a:off x="838200" y="365125"/>
            <a:ext cx="10515600" cy="955675"/>
          </a:xfrm>
        </p:spPr>
        <p:txBody>
          <a:bodyPr/>
          <a:lstStyle/>
          <a:p>
            <a:r>
              <a:rPr lang="en-AU" b="1" dirty="0"/>
              <a:t>Standard care </a:t>
            </a:r>
          </a:p>
        </p:txBody>
      </p:sp>
      <p:sp>
        <p:nvSpPr>
          <p:cNvPr id="3" name="Content Placeholder 2">
            <a:extLst>
              <a:ext uri="{FF2B5EF4-FFF2-40B4-BE49-F238E27FC236}">
                <a16:creationId xmlns:a16="http://schemas.microsoft.com/office/drawing/2014/main" id="{5604D40B-7484-7F5E-BD0C-8590731ED3F4}"/>
              </a:ext>
            </a:extLst>
          </p:cNvPr>
          <p:cNvSpPr>
            <a:spLocks noGrp="1"/>
          </p:cNvSpPr>
          <p:nvPr>
            <p:ph idx="1"/>
          </p:nvPr>
        </p:nvSpPr>
        <p:spPr>
          <a:xfrm>
            <a:off x="838200" y="1413164"/>
            <a:ext cx="10515600" cy="4763799"/>
          </a:xfrm>
        </p:spPr>
        <p:txBody>
          <a:bodyPr/>
          <a:lstStyle/>
          <a:p>
            <a:r>
              <a:rPr lang="en-AU" dirty="0"/>
              <a:t>Standard precautions, including glove and gown use for contact with uncontrolled secretions, pressure wounds, draining wounds, stool incontinence and ostomy tubes/bags.</a:t>
            </a:r>
          </a:p>
          <a:p>
            <a:r>
              <a:rPr lang="en-AU" dirty="0"/>
              <a:t>Single use resident equipment e.g. hoist slings, BP cuffs</a:t>
            </a:r>
          </a:p>
          <a:p>
            <a:r>
              <a:rPr lang="en-AU" dirty="0"/>
              <a:t>Clean and disinfect all shared equipment</a:t>
            </a:r>
          </a:p>
          <a:p>
            <a:r>
              <a:rPr lang="en-AU" dirty="0"/>
              <a:t>Clean appropriately to the organism</a:t>
            </a:r>
          </a:p>
          <a:p>
            <a:r>
              <a:rPr lang="en-AU" dirty="0"/>
              <a:t>Wound management – ensure discharging wounds are covered with a dressing to protect the wound and contain discharges.</a:t>
            </a:r>
          </a:p>
          <a:p>
            <a:r>
              <a:rPr lang="en-AU" dirty="0"/>
              <a:t>Isolation of the resident with an MRO should be avoided.</a:t>
            </a:r>
          </a:p>
          <a:p>
            <a:endParaRPr lang="en-AU" dirty="0"/>
          </a:p>
        </p:txBody>
      </p:sp>
    </p:spTree>
    <p:extLst>
      <p:ext uri="{BB962C8B-B14F-4D97-AF65-F5344CB8AC3E}">
        <p14:creationId xmlns:p14="http://schemas.microsoft.com/office/powerpoint/2010/main" val="132558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9769-13F9-ACE1-61DD-BBDDA17A123F}"/>
              </a:ext>
            </a:extLst>
          </p:cNvPr>
          <p:cNvSpPr>
            <a:spLocks noGrp="1"/>
          </p:cNvSpPr>
          <p:nvPr>
            <p:ph type="title"/>
          </p:nvPr>
        </p:nvSpPr>
        <p:spPr>
          <a:xfrm>
            <a:off x="838200" y="355890"/>
            <a:ext cx="10515600" cy="687820"/>
          </a:xfrm>
        </p:spPr>
        <p:txBody>
          <a:bodyPr>
            <a:normAutofit fontScale="90000"/>
          </a:bodyPr>
          <a:lstStyle/>
          <a:p>
            <a:r>
              <a:rPr lang="en-AU" b="1" dirty="0"/>
              <a:t>Environmental cleaning</a:t>
            </a:r>
          </a:p>
        </p:txBody>
      </p:sp>
      <p:sp>
        <p:nvSpPr>
          <p:cNvPr id="3" name="Content Placeholder 2">
            <a:extLst>
              <a:ext uri="{FF2B5EF4-FFF2-40B4-BE49-F238E27FC236}">
                <a16:creationId xmlns:a16="http://schemas.microsoft.com/office/drawing/2014/main" id="{E1BB2F54-0698-96D5-65F3-C181601B06F2}"/>
              </a:ext>
            </a:extLst>
          </p:cNvPr>
          <p:cNvSpPr>
            <a:spLocks noGrp="1"/>
          </p:cNvSpPr>
          <p:nvPr>
            <p:ph idx="1"/>
          </p:nvPr>
        </p:nvSpPr>
        <p:spPr>
          <a:xfrm>
            <a:off x="838200" y="1302327"/>
            <a:ext cx="10515600" cy="4874636"/>
          </a:xfrm>
        </p:spPr>
        <p:txBody>
          <a:bodyPr>
            <a:normAutofit fontScale="92500" lnSpcReduction="10000"/>
          </a:bodyPr>
          <a:lstStyle/>
          <a:p>
            <a:r>
              <a:rPr lang="en-AU" dirty="0"/>
              <a:t>Daily high touch point cleaning in residents’ rooms/bathrooms utilising both detergent and disinfectant (TGA approved to the organism) products - clean last. </a:t>
            </a:r>
          </a:p>
          <a:p>
            <a:r>
              <a:rPr lang="en-AU" dirty="0"/>
              <a:t>Where shared bathrooms are in use, cleaning and disinfection of bathroom must be attended between uses.</a:t>
            </a:r>
          </a:p>
          <a:p>
            <a:pPr lvl="1"/>
            <a:r>
              <a:rPr lang="en-AU" dirty="0"/>
              <a:t>Clean and disinfection wipes at point of care </a:t>
            </a:r>
          </a:p>
          <a:p>
            <a:r>
              <a:rPr lang="en-AU" dirty="0"/>
              <a:t>Routine cleaning of communal areas. </a:t>
            </a:r>
          </a:p>
          <a:p>
            <a:r>
              <a:rPr lang="en-AU" dirty="0"/>
              <a:t>Dedicated resident equipment, as possible. </a:t>
            </a:r>
          </a:p>
          <a:p>
            <a:r>
              <a:rPr lang="en-AU" dirty="0"/>
              <a:t>Shared equipment cleaning: thorough cleaning/disinfection practices between uses with neutral and disinfectant cleaner/wipe.</a:t>
            </a:r>
          </a:p>
          <a:p>
            <a:r>
              <a:rPr lang="en-AU" dirty="0"/>
              <a:t>Routine spill management processes – addition of contact precaution PPE if spill is from wound/abscess or cellulitis.</a:t>
            </a:r>
          </a:p>
        </p:txBody>
      </p:sp>
    </p:spTree>
    <p:extLst>
      <p:ext uri="{BB962C8B-B14F-4D97-AF65-F5344CB8AC3E}">
        <p14:creationId xmlns:p14="http://schemas.microsoft.com/office/powerpoint/2010/main" val="3930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F1D4-FA67-D360-B48C-32FD47AE20F3}"/>
              </a:ext>
            </a:extLst>
          </p:cNvPr>
          <p:cNvSpPr>
            <a:spLocks noGrp="1"/>
          </p:cNvSpPr>
          <p:nvPr>
            <p:ph type="title"/>
          </p:nvPr>
        </p:nvSpPr>
        <p:spPr>
          <a:xfrm>
            <a:off x="838200" y="365125"/>
            <a:ext cx="10515600" cy="955675"/>
          </a:xfrm>
        </p:spPr>
        <p:txBody>
          <a:bodyPr/>
          <a:lstStyle/>
          <a:p>
            <a:r>
              <a:rPr lang="en-AU" b="1" dirty="0"/>
              <a:t>Resident placement</a:t>
            </a:r>
          </a:p>
        </p:txBody>
      </p:sp>
      <p:sp>
        <p:nvSpPr>
          <p:cNvPr id="3" name="Content Placeholder 2">
            <a:extLst>
              <a:ext uri="{FF2B5EF4-FFF2-40B4-BE49-F238E27FC236}">
                <a16:creationId xmlns:a16="http://schemas.microsoft.com/office/drawing/2014/main" id="{DE99D2D0-3F35-BF42-7E72-919A281F2B16}"/>
              </a:ext>
            </a:extLst>
          </p:cNvPr>
          <p:cNvSpPr>
            <a:spLocks noGrp="1"/>
          </p:cNvSpPr>
          <p:nvPr>
            <p:ph idx="1"/>
          </p:nvPr>
        </p:nvSpPr>
        <p:spPr>
          <a:xfrm>
            <a:off x="838200" y="1385455"/>
            <a:ext cx="10515600" cy="4791508"/>
          </a:xfrm>
        </p:spPr>
        <p:txBody>
          <a:bodyPr>
            <a:normAutofit/>
          </a:bodyPr>
          <a:lstStyle/>
          <a:p>
            <a:r>
              <a:rPr lang="en-AU" dirty="0"/>
              <a:t>When single rooms are not available or sharing a room is unavoidable, consider the person sharing the room’s vulnerability: </a:t>
            </a:r>
          </a:p>
          <a:p>
            <a:pPr lvl="1"/>
            <a:r>
              <a:rPr lang="en-AU" dirty="0"/>
              <a:t>Any wounds or indwelling medical devices e.g. </a:t>
            </a:r>
            <a:r>
              <a:rPr lang="en-AU" dirty="0" err="1"/>
              <a:t>IDUC</a:t>
            </a:r>
            <a:r>
              <a:rPr lang="en-AU" dirty="0"/>
              <a:t>, nutrition tube</a:t>
            </a:r>
          </a:p>
          <a:p>
            <a:pPr lvl="1"/>
            <a:r>
              <a:rPr lang="en-AU" dirty="0"/>
              <a:t>Underlying health conditions affecting  immunity </a:t>
            </a:r>
          </a:p>
          <a:p>
            <a:pPr lvl="1"/>
            <a:r>
              <a:rPr lang="en-AU" dirty="0"/>
              <a:t>Ability to comply with IPC measures</a:t>
            </a:r>
          </a:p>
          <a:p>
            <a:pPr lvl="1"/>
            <a:r>
              <a:rPr lang="en-AU" dirty="0"/>
              <a:t>Resident with GI MRO should not be incontinent e.g. CPO, </a:t>
            </a:r>
            <a:r>
              <a:rPr lang="en-AU" dirty="0" err="1"/>
              <a:t>ESBL</a:t>
            </a:r>
            <a:endParaRPr lang="en-AU" dirty="0"/>
          </a:p>
          <a:p>
            <a:pPr lvl="1"/>
            <a:r>
              <a:rPr lang="en-AU" dirty="0"/>
              <a:t>Shared bathroom used first by unaffected resident</a:t>
            </a:r>
          </a:p>
          <a:p>
            <a:pPr lvl="1"/>
            <a:r>
              <a:rPr lang="en-AU" dirty="0"/>
              <a:t>Increase cleaning and disinfection of shared room</a:t>
            </a:r>
          </a:p>
          <a:p>
            <a:pPr lvl="1"/>
            <a:r>
              <a:rPr lang="en-AU" dirty="0"/>
              <a:t>Frequent cleaning and disinfection of bathroom</a:t>
            </a:r>
          </a:p>
        </p:txBody>
      </p:sp>
    </p:spTree>
    <p:extLst>
      <p:ext uri="{BB962C8B-B14F-4D97-AF65-F5344CB8AC3E}">
        <p14:creationId xmlns:p14="http://schemas.microsoft.com/office/powerpoint/2010/main" val="266375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BD87-65EE-6869-2258-D7AD74BCEA32}"/>
              </a:ext>
            </a:extLst>
          </p:cNvPr>
          <p:cNvSpPr>
            <a:spLocks noGrp="1"/>
          </p:cNvSpPr>
          <p:nvPr>
            <p:ph type="title"/>
          </p:nvPr>
        </p:nvSpPr>
        <p:spPr/>
        <p:txBody>
          <a:bodyPr>
            <a:normAutofit/>
          </a:bodyPr>
          <a:lstStyle/>
          <a:p>
            <a:r>
              <a:rPr lang="en-AU" b="1" dirty="0"/>
              <a:t>Participation in group activities and attending communal areas</a:t>
            </a:r>
          </a:p>
        </p:txBody>
      </p:sp>
      <p:sp>
        <p:nvSpPr>
          <p:cNvPr id="3" name="Content Placeholder 2">
            <a:extLst>
              <a:ext uri="{FF2B5EF4-FFF2-40B4-BE49-F238E27FC236}">
                <a16:creationId xmlns:a16="http://schemas.microsoft.com/office/drawing/2014/main" id="{D5CFBA8C-578F-9C55-55F0-44358408215C}"/>
              </a:ext>
            </a:extLst>
          </p:cNvPr>
          <p:cNvSpPr>
            <a:spLocks noGrp="1"/>
          </p:cNvSpPr>
          <p:nvPr>
            <p:ph idx="1"/>
          </p:nvPr>
        </p:nvSpPr>
        <p:spPr/>
        <p:txBody>
          <a:bodyPr>
            <a:normAutofit fontScale="92500" lnSpcReduction="20000"/>
          </a:bodyPr>
          <a:lstStyle/>
          <a:p>
            <a:r>
              <a:rPr lang="en-AU" dirty="0"/>
              <a:t>Residents with an MRO can continue to participate in group activities unless they are unwell (e.g. diarrhoea). </a:t>
            </a:r>
          </a:p>
          <a:p>
            <a:r>
              <a:rPr lang="en-AU" dirty="0"/>
              <a:t>Hand hygiene for </a:t>
            </a:r>
            <a:r>
              <a:rPr lang="en-AU" u="sng" dirty="0"/>
              <a:t>all</a:t>
            </a:r>
            <a:r>
              <a:rPr lang="en-AU" dirty="0"/>
              <a:t> residents before and after attending a group activity.</a:t>
            </a:r>
          </a:p>
          <a:p>
            <a:r>
              <a:rPr lang="en-AU" dirty="0"/>
              <a:t>Clean and disinfect </a:t>
            </a:r>
            <a:r>
              <a:rPr lang="en-AU" u="sng" dirty="0"/>
              <a:t>all</a:t>
            </a:r>
            <a:r>
              <a:rPr lang="en-AU" dirty="0"/>
              <a:t> shared equipment.</a:t>
            </a:r>
          </a:p>
          <a:p>
            <a:r>
              <a:rPr lang="en-AU" dirty="0"/>
              <a:t>Any oozing wounds should be covered with a dressing that contains the wound ooze. </a:t>
            </a:r>
          </a:p>
          <a:p>
            <a:r>
              <a:rPr lang="en-AU" dirty="0"/>
              <a:t>Residents with faecal incontinence can participate in group activities provided they are dressed and wearing a fresh continence pad.</a:t>
            </a:r>
          </a:p>
          <a:p>
            <a:r>
              <a:rPr lang="en-AU" dirty="0"/>
              <a:t>Residents can attend a shared dining area and use regular dishes and cutlery. </a:t>
            </a:r>
          </a:p>
          <a:p>
            <a:r>
              <a:rPr lang="en-AU" dirty="0"/>
              <a:t>Dishes and cutlery used by residents with an MRO can be processed in the usual manner (</a:t>
            </a:r>
            <a:r>
              <a:rPr lang="en-AU" dirty="0" err="1"/>
              <a:t>e.g.dishwasher</a:t>
            </a:r>
            <a:r>
              <a:rPr lang="en-AU" dirty="0"/>
              <a:t>) and do not need to be separated.</a:t>
            </a:r>
          </a:p>
          <a:p>
            <a:endParaRPr lang="en-AU" dirty="0"/>
          </a:p>
        </p:txBody>
      </p:sp>
    </p:spTree>
    <p:extLst>
      <p:ext uri="{BB962C8B-B14F-4D97-AF65-F5344CB8AC3E}">
        <p14:creationId xmlns:p14="http://schemas.microsoft.com/office/powerpoint/2010/main" val="103635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679" y="-597315"/>
            <a:ext cx="7777397" cy="2003452"/>
          </a:xfrm>
        </p:spPr>
        <p:txBody>
          <a:bodyPr/>
          <a:lstStyle/>
          <a:p>
            <a:r>
              <a:rPr lang="en-US" b="1" dirty="0">
                <a:solidFill>
                  <a:srgbClr val="FFC000"/>
                </a:solidFill>
              </a:rPr>
              <a:t>Acknowledgement of Country</a:t>
            </a:r>
          </a:p>
        </p:txBody>
      </p:sp>
      <p:sp>
        <p:nvSpPr>
          <p:cNvPr id="3" name="Subtitle 2"/>
          <p:cNvSpPr>
            <a:spLocks noGrp="1"/>
          </p:cNvSpPr>
          <p:nvPr>
            <p:ph type="subTitle" idx="1"/>
          </p:nvPr>
        </p:nvSpPr>
        <p:spPr>
          <a:xfrm>
            <a:off x="489679" y="1598452"/>
            <a:ext cx="9041597" cy="3218329"/>
          </a:xfrm>
        </p:spPr>
        <p:txBody>
          <a:bodyPr>
            <a:normAutofit fontScale="85000" lnSpcReduction="10000"/>
          </a:bodyPr>
          <a:lstStyle/>
          <a:p>
            <a:r>
              <a:rPr lang="en-AU" sz="3200" dirty="0"/>
              <a:t>We, Barwon Health, acknowledge the Traditional Owners of the land, the </a:t>
            </a:r>
            <a:r>
              <a:rPr lang="en-AU" sz="3200" dirty="0" err="1"/>
              <a:t>Wadawurrung</a:t>
            </a:r>
            <a:r>
              <a:rPr lang="en-AU" sz="3200" dirty="0"/>
              <a:t> people of the Kulin Nation. We pay our respects to the Elders both past and present. We thank the Traditional Owners for custodianship of the land, and celebrate the continuing culture of the </a:t>
            </a:r>
            <a:r>
              <a:rPr lang="en-AU" sz="3200" dirty="0" err="1"/>
              <a:t>Wadawurrung</a:t>
            </a:r>
            <a:r>
              <a:rPr lang="en-AU" sz="3200" dirty="0"/>
              <a:t> people acknowledging the memory of honourable ancestors. We also welcome all Aboriginal and Torres Strait Islander people present today</a:t>
            </a:r>
            <a:r>
              <a:rPr lang="en-AU" dirty="0"/>
              <a:t>.</a:t>
            </a:r>
            <a:endParaRPr lang="en-US" dirty="0"/>
          </a:p>
        </p:txBody>
      </p:sp>
    </p:spTree>
    <p:extLst>
      <p:ext uri="{BB962C8B-B14F-4D97-AF65-F5344CB8AC3E}">
        <p14:creationId xmlns:p14="http://schemas.microsoft.com/office/powerpoint/2010/main" val="1607710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AE97-099A-C212-AF47-A17FD327B3ED}"/>
              </a:ext>
            </a:extLst>
          </p:cNvPr>
          <p:cNvSpPr>
            <a:spLocks noGrp="1"/>
          </p:cNvSpPr>
          <p:nvPr>
            <p:ph type="title"/>
          </p:nvPr>
        </p:nvSpPr>
        <p:spPr/>
        <p:txBody>
          <a:bodyPr/>
          <a:lstStyle/>
          <a:p>
            <a:r>
              <a:rPr lang="en-AU" dirty="0"/>
              <a:t>Residents living with a cognitive deficit</a:t>
            </a:r>
          </a:p>
        </p:txBody>
      </p:sp>
      <p:sp>
        <p:nvSpPr>
          <p:cNvPr id="3" name="Content Placeholder 2">
            <a:extLst>
              <a:ext uri="{FF2B5EF4-FFF2-40B4-BE49-F238E27FC236}">
                <a16:creationId xmlns:a16="http://schemas.microsoft.com/office/drawing/2014/main" id="{727C942E-BF36-28B9-FEAC-7CFD83A9C6D6}"/>
              </a:ext>
            </a:extLst>
          </p:cNvPr>
          <p:cNvSpPr>
            <a:spLocks noGrp="1"/>
          </p:cNvSpPr>
          <p:nvPr>
            <p:ph idx="1"/>
          </p:nvPr>
        </p:nvSpPr>
        <p:spPr>
          <a:xfrm>
            <a:off x="293077" y="1431636"/>
            <a:ext cx="11629292" cy="5061239"/>
          </a:xfrm>
        </p:spPr>
        <p:txBody>
          <a:bodyPr>
            <a:normAutofit fontScale="85000" lnSpcReduction="20000"/>
          </a:bodyPr>
          <a:lstStyle/>
          <a:p>
            <a:pPr marL="342900" lvl="0" indent="-342900">
              <a:lnSpc>
                <a:spcPct val="115000"/>
              </a:lnSpc>
              <a:spcBef>
                <a:spcPts val="600"/>
              </a:spcBef>
              <a:spcAft>
                <a:spcPts val="6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Seek assistance from Dementia Support Australia (Link: </a:t>
            </a: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en-US" sz="2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www.dementia.com.au</a:t>
            </a: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n-US" sz="2800" dirty="0">
                <a:effectLst/>
                <a:latin typeface="Calibri" panose="020F0502020204030204" pitchFamily="34" charset="0"/>
                <a:ea typeface="Calibri" panose="020F0502020204030204" pitchFamily="34" charset="0"/>
                <a:cs typeface="Times New Roman" panose="02020603050405020304" pitchFamily="18" charset="0"/>
              </a:rPr>
              <a:t>) as required</a:t>
            </a: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a:p>
            <a:r>
              <a:rPr lang="en-AU" dirty="0"/>
              <a:t>Consider one on one care if high risk e.g. CPE infection</a:t>
            </a:r>
          </a:p>
          <a:p>
            <a:r>
              <a:rPr lang="en-AU" dirty="0"/>
              <a:t>Explore options and innovate to cover wounds or contain body products e.g. clothing options, dressings, hand tactile activities, spaces to be active</a:t>
            </a:r>
          </a:p>
          <a:p>
            <a:r>
              <a:rPr lang="en-AU" dirty="0"/>
              <a:t>Environment: </a:t>
            </a:r>
          </a:p>
          <a:p>
            <a:pPr lvl="1"/>
            <a:r>
              <a:rPr lang="en-AU" dirty="0"/>
              <a:t>increase frequent touch point cleaning and disinfection to twice daily</a:t>
            </a:r>
          </a:p>
          <a:p>
            <a:pPr lvl="1"/>
            <a:r>
              <a:rPr lang="en-AU" dirty="0"/>
              <a:t>Point of care available clean and disinfection wipes</a:t>
            </a:r>
          </a:p>
          <a:p>
            <a:r>
              <a:rPr lang="en-AU" dirty="0"/>
              <a:t>Base the IPC approaches on an assessment of the person’s infection risks and their likely response </a:t>
            </a:r>
          </a:p>
          <a:p>
            <a:r>
              <a:rPr lang="en-AU" dirty="0"/>
              <a:t>If an IPC measure causes distress, think of other methods to use</a:t>
            </a:r>
          </a:p>
          <a:p>
            <a:r>
              <a:rPr lang="en-AU" dirty="0"/>
              <a:t>Include the person’s substitute decision maker in IPC implementation</a:t>
            </a:r>
          </a:p>
          <a:p>
            <a:r>
              <a:rPr lang="en-AU" dirty="0"/>
              <a:t>Support trusted and familiar people to visit per Partnerships in care program</a:t>
            </a:r>
          </a:p>
          <a:p>
            <a:r>
              <a:rPr lang="en-AU" dirty="0"/>
              <a:t>Document strategies that work (and don’t) to enable consistent care.</a:t>
            </a:r>
          </a:p>
        </p:txBody>
      </p:sp>
    </p:spTree>
    <p:extLst>
      <p:ext uri="{BB962C8B-B14F-4D97-AF65-F5344CB8AC3E}">
        <p14:creationId xmlns:p14="http://schemas.microsoft.com/office/powerpoint/2010/main" val="53563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0EA90D-2660-E6E0-24E1-7B605185FFE5}"/>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206DB22B-928F-A6E4-6E5F-E75FC0EBE682}"/>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42206C7D-8A86-6647-9D8C-D6EF15530DA6}"/>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BCFAB326-0F94-8951-26FC-7D227ED43EEB}"/>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FEC7645F-6343-837E-2E34-F4E79B0D6F59}"/>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Do you have any thoughts on supporting residents living with a cognitive deficit to reduce MRO transmission e.g. HH hand massage. (2-4 words)</a:t>
            </a:r>
            <a:endParaRPr lang="en-AU" sz="2400" b="1">
              <a:solidFill>
                <a:srgbClr val="5B5B5B"/>
              </a:solidFill>
            </a:endParaRPr>
          </a:p>
        </p:txBody>
      </p:sp>
      <p:sp>
        <p:nvSpPr>
          <p:cNvPr id="10" name="Rectangle 9">
            <a:extLst>
              <a:ext uri="{FF2B5EF4-FFF2-40B4-BE49-F238E27FC236}">
                <a16:creationId xmlns:a16="http://schemas.microsoft.com/office/drawing/2014/main" id="{0B394AF1-4080-468B-BFEB-F309FFEAFC96}"/>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4138330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C031-CE0A-1FD4-E92E-60CD4D512D09}"/>
              </a:ext>
            </a:extLst>
          </p:cNvPr>
          <p:cNvSpPr>
            <a:spLocks noGrp="1"/>
          </p:cNvSpPr>
          <p:nvPr>
            <p:ph type="title"/>
          </p:nvPr>
        </p:nvSpPr>
        <p:spPr>
          <a:xfrm>
            <a:off x="838200" y="365125"/>
            <a:ext cx="10515600" cy="761711"/>
          </a:xfrm>
        </p:spPr>
        <p:txBody>
          <a:bodyPr/>
          <a:lstStyle/>
          <a:p>
            <a:r>
              <a:rPr lang="en-AU" b="1" dirty="0"/>
              <a:t>Staff education</a:t>
            </a:r>
          </a:p>
        </p:txBody>
      </p:sp>
      <p:sp>
        <p:nvSpPr>
          <p:cNvPr id="3" name="Content Placeholder 2">
            <a:extLst>
              <a:ext uri="{FF2B5EF4-FFF2-40B4-BE49-F238E27FC236}">
                <a16:creationId xmlns:a16="http://schemas.microsoft.com/office/drawing/2014/main" id="{370C3919-E227-E218-4786-F97C4DA90767}"/>
              </a:ext>
            </a:extLst>
          </p:cNvPr>
          <p:cNvSpPr>
            <a:spLocks noGrp="1"/>
          </p:cNvSpPr>
          <p:nvPr>
            <p:ph idx="1"/>
          </p:nvPr>
        </p:nvSpPr>
        <p:spPr>
          <a:xfrm>
            <a:off x="838200" y="1367073"/>
            <a:ext cx="10515600" cy="4809890"/>
          </a:xfrm>
        </p:spPr>
        <p:txBody>
          <a:bodyPr>
            <a:normAutofit/>
          </a:bodyPr>
          <a:lstStyle/>
          <a:p>
            <a:r>
              <a:rPr lang="en-AU" dirty="0"/>
              <a:t>Educate staff about the emerging threat of MROs</a:t>
            </a:r>
          </a:p>
          <a:p>
            <a:r>
              <a:rPr lang="en-AU" dirty="0"/>
              <a:t> Stress the importance of IPC precautions</a:t>
            </a:r>
          </a:p>
          <a:p>
            <a:r>
              <a:rPr lang="en-AU" dirty="0"/>
              <a:t>Ensure there is a mechanism to notify all staff that a resident requires additional IPC precautions e.g. </a:t>
            </a:r>
            <a:r>
              <a:rPr lang="en-AU" u="sng" dirty="0"/>
              <a:t>subtle</a:t>
            </a:r>
            <a:r>
              <a:rPr lang="en-AU" dirty="0"/>
              <a:t> signage visible on the resident’s door </a:t>
            </a:r>
          </a:p>
          <a:p>
            <a:pPr lvl="1"/>
            <a:r>
              <a:rPr lang="en-AU" dirty="0"/>
              <a:t>any signage used should not disclose the resident’s confirmed or suspected diagnosis</a:t>
            </a:r>
          </a:p>
          <a:p>
            <a:r>
              <a:rPr lang="en-AU" dirty="0"/>
              <a:t>Conduct in-service education, include all nursing staff or personal care attendants who may provide care to affected resident/s and to all cleaning staff. </a:t>
            </a:r>
          </a:p>
        </p:txBody>
      </p:sp>
    </p:spTree>
    <p:extLst>
      <p:ext uri="{BB962C8B-B14F-4D97-AF65-F5344CB8AC3E}">
        <p14:creationId xmlns:p14="http://schemas.microsoft.com/office/powerpoint/2010/main" val="189398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F529-F888-30F1-C54A-C90F64E582B8}"/>
              </a:ext>
            </a:extLst>
          </p:cNvPr>
          <p:cNvSpPr>
            <a:spLocks noGrp="1"/>
          </p:cNvSpPr>
          <p:nvPr>
            <p:ph type="title"/>
          </p:nvPr>
        </p:nvSpPr>
        <p:spPr>
          <a:xfrm>
            <a:off x="838200" y="365126"/>
            <a:ext cx="10515600" cy="1029566"/>
          </a:xfrm>
        </p:spPr>
        <p:txBody>
          <a:bodyPr/>
          <a:lstStyle/>
          <a:p>
            <a:r>
              <a:rPr lang="en-AU" b="1" dirty="0"/>
              <a:t>Communication and alerts</a:t>
            </a:r>
          </a:p>
        </p:txBody>
      </p:sp>
      <p:sp>
        <p:nvSpPr>
          <p:cNvPr id="3" name="Content Placeholder 2">
            <a:extLst>
              <a:ext uri="{FF2B5EF4-FFF2-40B4-BE49-F238E27FC236}">
                <a16:creationId xmlns:a16="http://schemas.microsoft.com/office/drawing/2014/main" id="{8A8E8D3D-979B-76CA-30A1-6A05B23427B6}"/>
              </a:ext>
            </a:extLst>
          </p:cNvPr>
          <p:cNvSpPr>
            <a:spLocks noGrp="1"/>
          </p:cNvSpPr>
          <p:nvPr>
            <p:ph idx="1"/>
          </p:nvPr>
        </p:nvSpPr>
        <p:spPr>
          <a:xfrm>
            <a:off x="838200" y="1394692"/>
            <a:ext cx="10515600" cy="4782271"/>
          </a:xfrm>
        </p:spPr>
        <p:txBody>
          <a:bodyPr>
            <a:normAutofit/>
          </a:bodyPr>
          <a:lstStyle/>
          <a:p>
            <a:r>
              <a:rPr lang="en-AU" dirty="0"/>
              <a:t>MRO risk assessment and care plan available in resident notes</a:t>
            </a:r>
          </a:p>
          <a:p>
            <a:pPr lvl="1"/>
            <a:r>
              <a:rPr lang="en-AU" dirty="0"/>
              <a:t>Communicate to staff their role e.g. extra cleaning</a:t>
            </a:r>
          </a:p>
          <a:p>
            <a:r>
              <a:rPr lang="en-AU" dirty="0"/>
              <a:t>MRO consumer information shared with resident and their family</a:t>
            </a:r>
          </a:p>
          <a:p>
            <a:pPr lvl="1"/>
            <a:r>
              <a:rPr lang="en-AU" dirty="0"/>
              <a:t>Respect resident confidentiality</a:t>
            </a:r>
          </a:p>
          <a:p>
            <a:pPr lvl="1"/>
            <a:r>
              <a:rPr lang="en-AU" dirty="0"/>
              <a:t>Listen to expressed concerns and speak realistically about risk</a:t>
            </a:r>
          </a:p>
          <a:p>
            <a:pPr lvl="1"/>
            <a:r>
              <a:rPr lang="en-AU" dirty="0"/>
              <a:t>Involve family and friends (with the resident's consent)</a:t>
            </a:r>
          </a:p>
          <a:p>
            <a:pPr lvl="1"/>
            <a:r>
              <a:rPr lang="en-AU" dirty="0"/>
              <a:t>Provide residents and families with fact sheets.</a:t>
            </a:r>
          </a:p>
          <a:p>
            <a:r>
              <a:rPr lang="en-AU" dirty="0"/>
              <a:t>Review care plan if any changes to resident’s health status</a:t>
            </a:r>
          </a:p>
          <a:p>
            <a:r>
              <a:rPr lang="en-AU" dirty="0"/>
              <a:t>Alert to notify of MRO status – internal and external if transferring resident to a health care facility</a:t>
            </a:r>
          </a:p>
        </p:txBody>
      </p:sp>
    </p:spTree>
    <p:extLst>
      <p:ext uri="{BB962C8B-B14F-4D97-AF65-F5344CB8AC3E}">
        <p14:creationId xmlns:p14="http://schemas.microsoft.com/office/powerpoint/2010/main" val="151040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B3E4-146E-3647-CD1F-634BE85327D5}"/>
              </a:ext>
            </a:extLst>
          </p:cNvPr>
          <p:cNvSpPr>
            <a:spLocks noGrp="1"/>
          </p:cNvSpPr>
          <p:nvPr>
            <p:ph type="title"/>
          </p:nvPr>
        </p:nvSpPr>
        <p:spPr/>
        <p:txBody>
          <a:bodyPr/>
          <a:lstStyle/>
          <a:p>
            <a:r>
              <a:rPr lang="en-AU" b="1" dirty="0"/>
              <a:t>Summary</a:t>
            </a:r>
          </a:p>
        </p:txBody>
      </p:sp>
      <p:sp>
        <p:nvSpPr>
          <p:cNvPr id="3" name="Content Placeholder 2">
            <a:extLst>
              <a:ext uri="{FF2B5EF4-FFF2-40B4-BE49-F238E27FC236}">
                <a16:creationId xmlns:a16="http://schemas.microsoft.com/office/drawing/2014/main" id="{9B6A0F32-50A7-32FD-A0E9-E7E5AF6C794B}"/>
              </a:ext>
            </a:extLst>
          </p:cNvPr>
          <p:cNvSpPr>
            <a:spLocks noGrp="1"/>
          </p:cNvSpPr>
          <p:nvPr>
            <p:ph idx="1"/>
          </p:nvPr>
        </p:nvSpPr>
        <p:spPr/>
        <p:txBody>
          <a:bodyPr/>
          <a:lstStyle/>
          <a:p>
            <a:r>
              <a:rPr lang="en-AU" dirty="0"/>
              <a:t>Bacteria deal with toxic substances to survive i.e. antimicrobials.</a:t>
            </a:r>
          </a:p>
          <a:p>
            <a:pPr lvl="1"/>
            <a:r>
              <a:rPr lang="en-AU" dirty="0"/>
              <a:t>This they do very well.</a:t>
            </a:r>
          </a:p>
          <a:p>
            <a:r>
              <a:rPr lang="en-AU" dirty="0"/>
              <a:t>Residents may require additional IPC measures.</a:t>
            </a:r>
          </a:p>
          <a:p>
            <a:r>
              <a:rPr lang="en-AU" dirty="0"/>
              <a:t>IPC measures should be the least restrictive approach whilst mitigating any ongoing risk.</a:t>
            </a:r>
          </a:p>
          <a:p>
            <a:r>
              <a:rPr lang="en-AU" dirty="0"/>
              <a:t>Staff must be educated in MRO and risk mitigation in the residential home.</a:t>
            </a:r>
          </a:p>
          <a:p>
            <a:r>
              <a:rPr lang="en-AU" dirty="0"/>
              <a:t>Include the resident and their family in the risk mitigation plan.</a:t>
            </a:r>
          </a:p>
          <a:p>
            <a:r>
              <a:rPr lang="en-AU" dirty="0"/>
              <a:t>Each resident requires a person-centred IPC plan.</a:t>
            </a:r>
          </a:p>
        </p:txBody>
      </p:sp>
    </p:spTree>
    <p:extLst>
      <p:ext uri="{BB962C8B-B14F-4D97-AF65-F5344CB8AC3E}">
        <p14:creationId xmlns:p14="http://schemas.microsoft.com/office/powerpoint/2010/main" val="10555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3FE5-429F-334C-F355-F456F7E72BB5}"/>
              </a:ext>
            </a:extLst>
          </p:cNvPr>
          <p:cNvSpPr>
            <a:spLocks noGrp="1"/>
          </p:cNvSpPr>
          <p:nvPr>
            <p:ph type="title"/>
          </p:nvPr>
        </p:nvSpPr>
        <p:spPr>
          <a:xfrm>
            <a:off x="269631" y="304800"/>
            <a:ext cx="11734800" cy="890955"/>
          </a:xfrm>
        </p:spPr>
        <p:txBody>
          <a:bodyPr>
            <a:normAutofit fontScale="90000"/>
          </a:bodyPr>
          <a:lstStyle/>
          <a:p>
            <a:pPr>
              <a:lnSpc>
                <a:spcPct val="100000"/>
              </a:lnSpc>
            </a:pPr>
            <a:r>
              <a:rPr lang="en-AU" sz="4000" dirty="0"/>
              <a:t>Resident – management of transmission risk assessment guide</a:t>
            </a:r>
            <a:br>
              <a:rPr lang="en-AU" dirty="0"/>
            </a:br>
            <a:endParaRPr lang="en-AU" dirty="0"/>
          </a:p>
        </p:txBody>
      </p:sp>
      <p:graphicFrame>
        <p:nvGraphicFramePr>
          <p:cNvPr id="4" name="Content Placeholder 3">
            <a:extLst>
              <a:ext uri="{FF2B5EF4-FFF2-40B4-BE49-F238E27FC236}">
                <a16:creationId xmlns:a16="http://schemas.microsoft.com/office/drawing/2014/main" id="{5C768594-66F7-5E2A-3248-0E2B47EAE941}"/>
              </a:ext>
            </a:extLst>
          </p:cNvPr>
          <p:cNvGraphicFramePr>
            <a:graphicFrameLocks noGrp="1"/>
          </p:cNvGraphicFramePr>
          <p:nvPr>
            <p:ph idx="1"/>
            <p:extLst>
              <p:ext uri="{D42A27DB-BD31-4B8C-83A1-F6EECF244321}">
                <p14:modId xmlns:p14="http://schemas.microsoft.com/office/powerpoint/2010/main" val="852696546"/>
              </p:ext>
            </p:extLst>
          </p:nvPr>
        </p:nvGraphicFramePr>
        <p:xfrm>
          <a:off x="1" y="996462"/>
          <a:ext cx="12192000" cy="5814866"/>
        </p:xfrm>
        <a:graphic>
          <a:graphicData uri="http://schemas.openxmlformats.org/drawingml/2006/table">
            <a:tbl>
              <a:tblPr firstRow="1" bandRow="1">
                <a:tableStyleId>{5C22544A-7EE6-4342-B048-85BDC9FD1C3A}</a:tableStyleId>
              </a:tblPr>
              <a:tblGrid>
                <a:gridCol w="4202544">
                  <a:extLst>
                    <a:ext uri="{9D8B030D-6E8A-4147-A177-3AD203B41FA5}">
                      <a16:colId xmlns:a16="http://schemas.microsoft.com/office/drawing/2014/main" val="294447340"/>
                    </a:ext>
                  </a:extLst>
                </a:gridCol>
                <a:gridCol w="4193310">
                  <a:extLst>
                    <a:ext uri="{9D8B030D-6E8A-4147-A177-3AD203B41FA5}">
                      <a16:colId xmlns:a16="http://schemas.microsoft.com/office/drawing/2014/main" val="3077244029"/>
                    </a:ext>
                  </a:extLst>
                </a:gridCol>
                <a:gridCol w="3796146">
                  <a:extLst>
                    <a:ext uri="{9D8B030D-6E8A-4147-A177-3AD203B41FA5}">
                      <a16:colId xmlns:a16="http://schemas.microsoft.com/office/drawing/2014/main" val="1928160967"/>
                    </a:ext>
                  </a:extLst>
                </a:gridCol>
              </a:tblGrid>
              <a:tr h="1038369">
                <a:tc>
                  <a:txBody>
                    <a:bodyPr/>
                    <a:lstStyle/>
                    <a:p>
                      <a:r>
                        <a:rPr lang="en-AU" dirty="0"/>
                        <a:t>MRO colonised with no clinical or additional risk factors</a:t>
                      </a:r>
                    </a:p>
                  </a:txBody>
                  <a:tcPr/>
                </a:tc>
                <a:tc>
                  <a:txBody>
                    <a:bodyPr/>
                    <a:lstStyle/>
                    <a:p>
                      <a:r>
                        <a:rPr lang="en-AU" dirty="0"/>
                        <a:t>MRO infection  - wound, abscess or cellulitis</a:t>
                      </a:r>
                    </a:p>
                    <a:p>
                      <a:r>
                        <a:rPr lang="en-AU" dirty="0"/>
                        <a:t>Additional IPC considerations</a:t>
                      </a:r>
                    </a:p>
                  </a:txBody>
                  <a:tcPr/>
                </a:tc>
                <a:tc>
                  <a:txBody>
                    <a:bodyPr/>
                    <a:lstStyle/>
                    <a:p>
                      <a:r>
                        <a:rPr lang="en-AU" dirty="0"/>
                        <a:t>Incontinent or stoma bag: ileostomy, colostomy, urostomy or </a:t>
                      </a:r>
                      <a:r>
                        <a:rPr lang="en-AU" dirty="0" err="1"/>
                        <a:t>IDUC</a:t>
                      </a:r>
                      <a:r>
                        <a:rPr lang="en-AU" dirty="0"/>
                        <a:t> Additional IPC considerations</a:t>
                      </a:r>
                    </a:p>
                  </a:txBody>
                  <a:tcPr/>
                </a:tc>
                <a:extLst>
                  <a:ext uri="{0D108BD9-81ED-4DB2-BD59-A6C34878D82A}">
                    <a16:rowId xmlns:a16="http://schemas.microsoft.com/office/drawing/2014/main" val="3335094848"/>
                  </a:ext>
                </a:extLst>
              </a:tr>
              <a:tr h="4776497">
                <a:tc>
                  <a:txBody>
                    <a:bodyPr/>
                    <a:lstStyle/>
                    <a:p>
                      <a:pPr marL="285750" indent="-285750">
                        <a:buFont typeface="Arial" panose="020B0604020202020204" pitchFamily="34" charset="0"/>
                        <a:buChar char="•"/>
                      </a:pPr>
                      <a:r>
                        <a:rPr lang="en-AU" dirty="0"/>
                        <a:t>Standard precautions</a:t>
                      </a:r>
                    </a:p>
                    <a:p>
                      <a:pPr marL="285750" indent="-285750">
                        <a:buFont typeface="Arial" panose="020B0604020202020204" pitchFamily="34" charset="0"/>
                        <a:buChar char="•"/>
                      </a:pPr>
                      <a:r>
                        <a:rPr lang="en-AU" dirty="0"/>
                        <a:t>Consider additional cleaning and disinfection measures e.g. CPE, </a:t>
                      </a:r>
                      <a:r>
                        <a:rPr lang="en-AU" dirty="0" err="1"/>
                        <a:t>ESBL</a:t>
                      </a:r>
                      <a:r>
                        <a:rPr lang="en-AU" dirty="0"/>
                        <a:t>, VRE</a:t>
                      </a:r>
                    </a:p>
                    <a:p>
                      <a:pPr marL="285750" indent="-285750">
                        <a:buFont typeface="Arial" panose="020B0604020202020204" pitchFamily="34" charset="0"/>
                        <a:buChar char="•"/>
                      </a:pPr>
                      <a:r>
                        <a:rPr lang="en-AU" dirty="0"/>
                        <a:t>No limitations on resident activities</a:t>
                      </a:r>
                    </a:p>
                    <a:p>
                      <a:pPr marL="285750" indent="-285750">
                        <a:buFont typeface="Arial" panose="020B0604020202020204" pitchFamily="34" charset="0"/>
                        <a:buChar char="•"/>
                      </a:pPr>
                      <a:r>
                        <a:rPr lang="en-AU" dirty="0"/>
                        <a:t>Rooming</a:t>
                      </a:r>
                    </a:p>
                    <a:p>
                      <a:pPr marL="742950" lvl="1" indent="-285750">
                        <a:buFont typeface="Arial" panose="020B0604020202020204" pitchFamily="34" charset="0"/>
                        <a:buChar char="•"/>
                      </a:pPr>
                      <a:r>
                        <a:rPr lang="en-AU" dirty="0"/>
                        <a:t>ideally single room with dedicated bathroom</a:t>
                      </a:r>
                    </a:p>
                    <a:p>
                      <a:pPr marL="742950" lvl="1" indent="-285750">
                        <a:buFont typeface="Arial" panose="020B0604020202020204" pitchFamily="34" charset="0"/>
                        <a:buChar char="•"/>
                      </a:pPr>
                      <a:r>
                        <a:rPr lang="en-AU" dirty="0"/>
                        <a:t>Avoid locating with residents with high comorbidities, wounds or indwelling devices</a:t>
                      </a:r>
                    </a:p>
                    <a:p>
                      <a:pPr marL="285750" lvl="0" indent="-285750">
                        <a:buFont typeface="Arial" panose="020B0604020202020204" pitchFamily="34" charset="0"/>
                        <a:buChar char="•"/>
                      </a:pPr>
                      <a:r>
                        <a:rPr lang="en-AU" dirty="0"/>
                        <a:t>Transport/transfer: notify receiving facility &amp; transfer services, provide accompanying transfer/discharge letter.</a:t>
                      </a:r>
                    </a:p>
                    <a:p>
                      <a:endParaRPr lang="en-AU" dirty="0"/>
                    </a:p>
                  </a:txBody>
                  <a:tcPr/>
                </a:tc>
                <a:tc>
                  <a:txBody>
                    <a:bodyPr/>
                    <a:lstStyle/>
                    <a:p>
                      <a:pPr marL="285750" indent="-285750">
                        <a:buFont typeface="Arial" panose="020B0604020202020204" pitchFamily="34" charset="0"/>
                        <a:buChar char="•"/>
                      </a:pPr>
                      <a:r>
                        <a:rPr lang="en-AU" dirty="0"/>
                        <a:t>Additional cleaning and disinfection measures in the resident’s room, ensuite and shared equipment</a:t>
                      </a:r>
                    </a:p>
                    <a:p>
                      <a:pPr marL="285750" indent="-285750">
                        <a:buFont typeface="Arial" panose="020B0604020202020204" pitchFamily="34" charset="0"/>
                        <a:buChar char="•"/>
                      </a:pPr>
                      <a:r>
                        <a:rPr lang="en-AU" dirty="0"/>
                        <a:t>Resident attend daily hygiene, fresh clothing and wound care attended prior to attending shared spaces each day</a:t>
                      </a:r>
                    </a:p>
                    <a:p>
                      <a:pPr marL="285750" indent="-285750">
                        <a:buFont typeface="Arial" panose="020B0604020202020204" pitchFamily="34" charset="0"/>
                        <a:buChar char="•"/>
                      </a:pPr>
                      <a:r>
                        <a:rPr lang="en-AU" dirty="0"/>
                        <a:t>Gown or apron for close contact with the resident and their rooms surroundings</a:t>
                      </a:r>
                    </a:p>
                    <a:p>
                      <a:pPr marL="742950" lvl="1" indent="-285750">
                        <a:buFont typeface="Arial" panose="020B0604020202020204" pitchFamily="34" charset="0"/>
                        <a:buChar char="•"/>
                      </a:pPr>
                      <a:r>
                        <a:rPr lang="en-AU" sz="1600" dirty="0"/>
                        <a:t>Highest environmental micro load</a:t>
                      </a:r>
                    </a:p>
                    <a:p>
                      <a:pPr marL="285750" indent="-285750">
                        <a:buFont typeface="Arial" panose="020B0604020202020204" pitchFamily="34" charset="0"/>
                        <a:buChar char="•"/>
                      </a:pPr>
                      <a:r>
                        <a:rPr lang="en-AU" dirty="0"/>
                        <a:t>Manage infectious waste e.g. dressings.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endParaRPr lang="en-AU" dirty="0"/>
                    </a:p>
                  </a:txBody>
                  <a:tcPr/>
                </a:tc>
                <a:tc>
                  <a:txBody>
                    <a:bodyPr/>
                    <a:lstStyle/>
                    <a:p>
                      <a:pPr marL="285750" indent="-285750">
                        <a:buFont typeface="Arial" panose="020B0604020202020204" pitchFamily="34" charset="0"/>
                        <a:buChar char="•"/>
                      </a:pPr>
                      <a:r>
                        <a:rPr lang="en-AU" dirty="0"/>
                        <a:t>Shared bathrooms clean and disinfect after each use</a:t>
                      </a:r>
                    </a:p>
                    <a:p>
                      <a:pPr marL="285750" indent="-285750">
                        <a:buFont typeface="Arial" panose="020B0604020202020204" pitchFamily="34" charset="0"/>
                        <a:buChar char="•"/>
                      </a:pPr>
                      <a:r>
                        <a:rPr lang="en-AU" dirty="0"/>
                        <a:t>Disposal of continence products – treat as infectious waste.</a:t>
                      </a:r>
                    </a:p>
                  </a:txBody>
                  <a:tcPr/>
                </a:tc>
                <a:extLst>
                  <a:ext uri="{0D108BD9-81ED-4DB2-BD59-A6C34878D82A}">
                    <a16:rowId xmlns:a16="http://schemas.microsoft.com/office/drawing/2014/main" val="1597699945"/>
                  </a:ext>
                </a:extLst>
              </a:tr>
            </a:tbl>
          </a:graphicData>
        </a:graphic>
      </p:graphicFrame>
    </p:spTree>
    <p:extLst>
      <p:ext uri="{BB962C8B-B14F-4D97-AF65-F5344CB8AC3E}">
        <p14:creationId xmlns:p14="http://schemas.microsoft.com/office/powerpoint/2010/main" val="160010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F74248-ADE5-ACAE-44C3-6B72599D5585}"/>
              </a:ext>
            </a:extLst>
          </p:cNvPr>
          <p:cNvSpPr>
            <a:spLocks noGrp="1"/>
          </p:cNvSpPr>
          <p:nvPr>
            <p:ph type="title"/>
          </p:nvPr>
        </p:nvSpPr>
        <p:spPr/>
        <p:txBody>
          <a:bodyPr/>
          <a:lstStyle/>
          <a:p>
            <a:r>
              <a:rPr lang="en-AU" dirty="0"/>
              <a:t>Case study</a:t>
            </a:r>
          </a:p>
        </p:txBody>
      </p:sp>
      <p:sp>
        <p:nvSpPr>
          <p:cNvPr id="5" name="Content Placeholder 4">
            <a:extLst>
              <a:ext uri="{FF2B5EF4-FFF2-40B4-BE49-F238E27FC236}">
                <a16:creationId xmlns:a16="http://schemas.microsoft.com/office/drawing/2014/main" id="{7D340E3B-FD3B-41E7-F10F-CE370DFF5445}"/>
              </a:ext>
            </a:extLst>
          </p:cNvPr>
          <p:cNvSpPr>
            <a:spLocks noGrp="1"/>
          </p:cNvSpPr>
          <p:nvPr>
            <p:ph sz="half" idx="1"/>
          </p:nvPr>
        </p:nvSpPr>
        <p:spPr/>
        <p:txBody>
          <a:bodyPr/>
          <a:lstStyle/>
          <a:p>
            <a:r>
              <a:rPr lang="en-AU" dirty="0"/>
              <a:t>A resident returns from hospital to the home after treatment of a leg ulcer, culture positive for an MRSA.</a:t>
            </a:r>
          </a:p>
          <a:p>
            <a:r>
              <a:rPr lang="en-AU" dirty="0"/>
              <a:t>The wound has healed, and the resident is well.</a:t>
            </a:r>
          </a:p>
          <a:p>
            <a:r>
              <a:rPr lang="en-AU" dirty="0"/>
              <a:t>The resident shares this room with another person.</a:t>
            </a:r>
          </a:p>
        </p:txBody>
      </p:sp>
      <p:sp>
        <p:nvSpPr>
          <p:cNvPr id="6" name="Content Placeholder 5">
            <a:extLst>
              <a:ext uri="{FF2B5EF4-FFF2-40B4-BE49-F238E27FC236}">
                <a16:creationId xmlns:a16="http://schemas.microsoft.com/office/drawing/2014/main" id="{E1783BA0-5CB0-266D-5824-D7C019A60C6F}"/>
              </a:ext>
            </a:extLst>
          </p:cNvPr>
          <p:cNvSpPr>
            <a:spLocks noGrp="1"/>
          </p:cNvSpPr>
          <p:nvPr>
            <p:ph sz="half" idx="2"/>
          </p:nvPr>
        </p:nvSpPr>
        <p:spPr/>
        <p:txBody>
          <a:bodyPr/>
          <a:lstStyle/>
          <a:p>
            <a:pPr marL="0" indent="0">
              <a:buNone/>
            </a:pPr>
            <a:r>
              <a:rPr lang="en-AU" b="1" dirty="0"/>
              <a:t>IPC Leads actions</a:t>
            </a:r>
          </a:p>
          <a:p>
            <a:r>
              <a:rPr lang="en-AU" dirty="0"/>
              <a:t>Risk assess and plan IPC care for this resident</a:t>
            </a:r>
          </a:p>
          <a:p>
            <a:r>
              <a:rPr lang="en-AU" dirty="0"/>
              <a:t>Communicate the IPC care plan to the resident, staff and the resident’s family.</a:t>
            </a:r>
          </a:p>
        </p:txBody>
      </p:sp>
    </p:spTree>
    <p:extLst>
      <p:ext uri="{BB962C8B-B14F-4D97-AF65-F5344CB8AC3E}">
        <p14:creationId xmlns:p14="http://schemas.microsoft.com/office/powerpoint/2010/main" val="193085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58EE78-DDA3-6E79-C878-C0BC9165B7FC}"/>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F610E178-214A-7F84-8084-E0CD7C12C317}"/>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182F5EA8-2319-78E5-DA0E-6394F1AED31B}"/>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DD20B4BE-7D8C-E767-3BAA-CEE0D9104BB4}"/>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0A265EBF-3F6D-4B91-D6BB-F1B8F2AF5DC6}"/>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Which of the following are increased transmission risk to the co-resident</a:t>
            </a:r>
            <a:endParaRPr lang="en-AU" sz="4000" b="1">
              <a:solidFill>
                <a:srgbClr val="5B5B5B"/>
              </a:solidFill>
            </a:endParaRPr>
          </a:p>
        </p:txBody>
      </p:sp>
      <p:sp>
        <p:nvSpPr>
          <p:cNvPr id="10" name="Rectangle 9">
            <a:extLst>
              <a:ext uri="{FF2B5EF4-FFF2-40B4-BE49-F238E27FC236}">
                <a16:creationId xmlns:a16="http://schemas.microsoft.com/office/drawing/2014/main" id="{F678FF2C-5B5E-D9C8-4FB9-71A441B2D047}"/>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1815397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EDEE731-B50F-7FEC-5C03-AC500071914E}"/>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2F24D838-3D33-8577-86CD-25AF0D37E3C2}"/>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92AEB57B-04A9-027A-98D7-ABE54052F51F}"/>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A27DCCFB-A5CE-F669-D072-F67E71EC3EFB}"/>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30B3ABBD-C320-9BC3-01C9-8A5B5F978A70}"/>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What IPC transmission based precautions are appropriate for this resident?
</a:t>
            </a:r>
            <a:endParaRPr lang="en-AU" sz="4000" b="1">
              <a:solidFill>
                <a:srgbClr val="5B5B5B"/>
              </a:solidFill>
            </a:endParaRPr>
          </a:p>
        </p:txBody>
      </p:sp>
      <p:sp>
        <p:nvSpPr>
          <p:cNvPr id="10" name="Rectangle 9">
            <a:extLst>
              <a:ext uri="{FF2B5EF4-FFF2-40B4-BE49-F238E27FC236}">
                <a16:creationId xmlns:a16="http://schemas.microsoft.com/office/drawing/2014/main" id="{36E830A5-3559-7BD9-1C59-D1465098FD15}"/>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3772492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D72-8CB6-EDE7-4D49-1588D535C401}"/>
              </a:ext>
            </a:extLst>
          </p:cNvPr>
          <p:cNvSpPr>
            <a:spLocks noGrp="1"/>
          </p:cNvSpPr>
          <p:nvPr>
            <p:ph type="title"/>
          </p:nvPr>
        </p:nvSpPr>
        <p:spPr/>
        <p:txBody>
          <a:bodyPr/>
          <a:lstStyle/>
          <a:p>
            <a:r>
              <a:rPr lang="en-AU" dirty="0"/>
              <a:t>Case study</a:t>
            </a:r>
          </a:p>
        </p:txBody>
      </p:sp>
      <p:sp>
        <p:nvSpPr>
          <p:cNvPr id="4" name="Content Placeholder 3">
            <a:extLst>
              <a:ext uri="{FF2B5EF4-FFF2-40B4-BE49-F238E27FC236}">
                <a16:creationId xmlns:a16="http://schemas.microsoft.com/office/drawing/2014/main" id="{231FCD39-6B4C-1BCE-E4E3-F5BFB0DA33F2}"/>
              </a:ext>
            </a:extLst>
          </p:cNvPr>
          <p:cNvSpPr>
            <a:spLocks noGrp="1"/>
          </p:cNvSpPr>
          <p:nvPr>
            <p:ph sz="half" idx="1"/>
          </p:nvPr>
        </p:nvSpPr>
        <p:spPr>
          <a:xfrm>
            <a:off x="838200" y="1825625"/>
            <a:ext cx="3022600" cy="4351338"/>
          </a:xfrm>
        </p:spPr>
        <p:txBody>
          <a:bodyPr>
            <a:normAutofit fontScale="55000" lnSpcReduction="20000"/>
          </a:bodyPr>
          <a:lstStyle/>
          <a:p>
            <a:r>
              <a:rPr lang="en-AU" dirty="0">
                <a:latin typeface="Arial" panose="020B0604020202020204" pitchFamily="34" charset="0"/>
                <a:cs typeface="Arial" panose="020B0604020202020204" pitchFamily="34" charset="0"/>
              </a:rPr>
              <a:t>A resident who has lived at the home for 6 months has a urine </a:t>
            </a:r>
            <a:r>
              <a:rPr lang="en-AU" dirty="0" err="1">
                <a:latin typeface="Arial" panose="020B0604020202020204" pitchFamily="34" charset="0"/>
                <a:cs typeface="Arial" panose="020B0604020202020204" pitchFamily="34" charset="0"/>
              </a:rPr>
              <a:t>M&amp;C</a:t>
            </a:r>
            <a:r>
              <a:rPr lang="en-AU" dirty="0">
                <a:latin typeface="Arial" panose="020B0604020202020204" pitchFamily="34" charset="0"/>
                <a:cs typeface="Arial" panose="020B0604020202020204" pitchFamily="34" charset="0"/>
              </a:rPr>
              <a:t> return with a culture positive </a:t>
            </a:r>
            <a:r>
              <a:rPr lang="en-AU" i="1" dirty="0" err="1">
                <a:latin typeface="Arial" panose="020B0604020202020204" pitchFamily="34" charset="0"/>
                <a:cs typeface="Arial" panose="020B0604020202020204" pitchFamily="34" charset="0"/>
              </a:rPr>
              <a:t>Eschericia</a:t>
            </a:r>
            <a:r>
              <a:rPr lang="en-AU" i="1" dirty="0">
                <a:latin typeface="Arial" panose="020B0604020202020204" pitchFamily="34" charset="0"/>
                <a:cs typeface="Arial" panose="020B0604020202020204" pitchFamily="34" charset="0"/>
              </a:rPr>
              <a:t> coli</a:t>
            </a:r>
            <a:r>
              <a:rPr lang="en-AU" dirty="0">
                <a:latin typeface="Arial" panose="020B0604020202020204" pitchFamily="34" charset="0"/>
                <a:cs typeface="Arial" panose="020B0604020202020204" pitchFamily="34" charset="0"/>
              </a:rPr>
              <a:t> (E. coli) result, which is resistant to carbapenem antibiotics e.g. meropenem.</a:t>
            </a:r>
          </a:p>
          <a:p>
            <a:r>
              <a:rPr lang="en-AU" dirty="0">
                <a:latin typeface="Arial" panose="020B0604020202020204" pitchFamily="34" charset="0"/>
                <a:cs typeface="Arial" panose="020B0604020202020204" pitchFamily="34" charset="0"/>
              </a:rPr>
              <a:t>This is a </a:t>
            </a:r>
            <a:r>
              <a:rPr lang="en-AU" dirty="0" err="1">
                <a:latin typeface="Arial" panose="020B0604020202020204" pitchFamily="34" charset="0"/>
                <a:cs typeface="Arial" panose="020B0604020202020204" pitchFamily="34" charset="0"/>
              </a:rPr>
              <a:t>carbapenemase</a:t>
            </a:r>
            <a:r>
              <a:rPr lang="en-AU" dirty="0">
                <a:latin typeface="Arial" panose="020B0604020202020204" pitchFamily="34" charset="0"/>
                <a:cs typeface="Arial" panose="020B0604020202020204" pitchFamily="34" charset="0"/>
              </a:rPr>
              <a:t> producing organism and an incident management team is created to  respond to this event.</a:t>
            </a:r>
          </a:p>
          <a:p>
            <a:r>
              <a:rPr lang="en-AU" dirty="0">
                <a:latin typeface="Arial" panose="020B0604020202020204" pitchFamily="34" charset="0"/>
                <a:cs typeface="Arial" panose="020B0604020202020204" pitchFamily="34" charset="0"/>
              </a:rPr>
              <a:t>You as the IPC Lead are included in the response to this event.</a:t>
            </a:r>
          </a:p>
          <a:p>
            <a:r>
              <a:rPr lang="en-AU" dirty="0">
                <a:latin typeface="Arial" panose="020B0604020202020204" pitchFamily="34" charset="0"/>
                <a:cs typeface="Arial" panose="020B0604020202020204" pitchFamily="34" charset="0"/>
              </a:rPr>
              <a:t>7 close contacts of the index resident are identified.</a:t>
            </a:r>
          </a:p>
        </p:txBody>
      </p:sp>
      <p:sp>
        <p:nvSpPr>
          <p:cNvPr id="5" name="Content Placeholder 4">
            <a:extLst>
              <a:ext uri="{FF2B5EF4-FFF2-40B4-BE49-F238E27FC236}">
                <a16:creationId xmlns:a16="http://schemas.microsoft.com/office/drawing/2014/main" id="{D434488A-4A84-CC0C-5F31-18DB1043DE42}"/>
              </a:ext>
            </a:extLst>
          </p:cNvPr>
          <p:cNvSpPr>
            <a:spLocks noGrp="1"/>
          </p:cNvSpPr>
          <p:nvPr>
            <p:ph sz="half" idx="2"/>
          </p:nvPr>
        </p:nvSpPr>
        <p:spPr>
          <a:xfrm>
            <a:off x="3860800" y="1452074"/>
            <a:ext cx="8202246" cy="5269057"/>
          </a:xfrm>
        </p:spPr>
        <p:txBody>
          <a:bodyPr>
            <a:normAutofit fontScale="55000" lnSpcReduction="20000"/>
          </a:bodyPr>
          <a:lstStyle/>
          <a:p>
            <a:pPr marL="0" indent="0">
              <a:buNone/>
            </a:pPr>
            <a:r>
              <a:rPr lang="en-AU" sz="3200" b="1" dirty="0">
                <a:latin typeface="Arial" panose="020B0604020202020204" pitchFamily="34" charset="0"/>
                <a:cs typeface="Arial" panose="020B0604020202020204" pitchFamily="34" charset="0"/>
              </a:rPr>
              <a:t>Actions for the IPC lead</a:t>
            </a:r>
          </a:p>
          <a:p>
            <a:r>
              <a:rPr lang="en-AU" dirty="0">
                <a:latin typeface="Arial" panose="020B0604020202020204" pitchFamily="34" charset="0"/>
                <a:cs typeface="Arial" panose="020B0604020202020204" pitchFamily="34" charset="0"/>
              </a:rPr>
              <a:t>Plan care of the resident who tests positive for CPE:</a:t>
            </a:r>
          </a:p>
          <a:p>
            <a:r>
              <a:rPr lang="en-AU" dirty="0">
                <a:latin typeface="Arial" panose="020B0604020202020204" pitchFamily="34" charset="0"/>
                <a:cs typeface="Arial" panose="020B0604020202020204" pitchFamily="34" charset="0"/>
              </a:rPr>
              <a:t>Place in a single room, with a dedicated bathroom wherever possible. Especially if a high risk of transmission of the CPE e.g. incontinent, diarrhoea, indwelling devices.</a:t>
            </a:r>
          </a:p>
          <a:p>
            <a:r>
              <a:rPr lang="en-AU" dirty="0">
                <a:latin typeface="Arial" panose="020B0604020202020204" pitchFamily="34" charset="0"/>
                <a:cs typeface="Arial" panose="020B0604020202020204" pitchFamily="34" charset="0"/>
              </a:rPr>
              <a:t>If no single room, consider:</a:t>
            </a:r>
          </a:p>
          <a:p>
            <a:pPr lvl="1"/>
            <a:r>
              <a:rPr lang="en-AU" sz="2500" dirty="0">
                <a:latin typeface="Arial" panose="020B0604020202020204" pitchFamily="34" charset="0"/>
                <a:cs typeface="Arial" panose="020B0604020202020204" pitchFamily="34" charset="0"/>
              </a:rPr>
              <a:t>Resident who shares a room with a CPO case should not be incontinent or have indwelling medical devices or open wounds.</a:t>
            </a:r>
          </a:p>
          <a:p>
            <a:pPr lvl="1"/>
            <a:r>
              <a:rPr lang="en-AU" sz="2500" dirty="0">
                <a:latin typeface="Arial" panose="020B0604020202020204" pitchFamily="34" charset="0"/>
                <a:cs typeface="Arial" panose="020B0604020202020204" pitchFamily="34" charset="0"/>
              </a:rPr>
              <a:t>Regularly screen roommate(s) for CPO (for example every 3–6 months).</a:t>
            </a:r>
          </a:p>
          <a:p>
            <a:pPr lvl="1"/>
            <a:r>
              <a:rPr lang="en-AU" sz="2500" dirty="0">
                <a:latin typeface="Arial" panose="020B0604020202020204" pitchFamily="34" charset="0"/>
                <a:cs typeface="Arial" panose="020B0604020202020204" pitchFamily="34" charset="0"/>
              </a:rPr>
              <a:t>If roommate is transferred to a health care facility, notify the facility that the resident shares a room with a CPO case.</a:t>
            </a:r>
          </a:p>
          <a:p>
            <a:r>
              <a:rPr lang="en-AU" sz="2900" dirty="0">
                <a:latin typeface="Arial" panose="020B0604020202020204" pitchFamily="34" charset="0"/>
                <a:cs typeface="Arial" panose="020B0604020202020204" pitchFamily="34" charset="0"/>
              </a:rPr>
              <a:t>Risk assess and plan IPC measures for this resident.</a:t>
            </a:r>
          </a:p>
          <a:p>
            <a:pPr lvl="1"/>
            <a:r>
              <a:rPr lang="en-AU" sz="2500" dirty="0">
                <a:latin typeface="Arial" panose="020B0604020202020204" pitchFamily="34" charset="0"/>
                <a:cs typeface="Arial" panose="020B0604020202020204" pitchFamily="34" charset="0"/>
              </a:rPr>
              <a:t>Communicate the residents IPC care</a:t>
            </a:r>
          </a:p>
          <a:p>
            <a:r>
              <a:rPr lang="en-AU" dirty="0">
                <a:latin typeface="Arial" panose="020B0604020202020204" pitchFamily="34" charset="0"/>
                <a:cs typeface="Arial" panose="020B0604020202020204" pitchFamily="34" charset="0"/>
              </a:rPr>
              <a:t>Identify close contacts:</a:t>
            </a:r>
          </a:p>
          <a:p>
            <a:pPr marL="800100" lvl="1" indent="-342900">
              <a:lnSpc>
                <a:spcPts val="1400"/>
              </a:lnSpc>
              <a:spcAft>
                <a:spcPts val="200"/>
              </a:spcAft>
              <a:buFont typeface="Calibri" panose="020F0502020204030204" pitchFamily="34" charset="0"/>
              <a:buChar char="•"/>
            </a:pPr>
            <a:r>
              <a:rPr lang="en-AU" sz="2200" dirty="0">
                <a:effectLst/>
                <a:latin typeface="Arial" panose="020B0604020202020204" pitchFamily="34" charset="0"/>
                <a:ea typeface="Times" panose="02020603050405020304" pitchFamily="18" charset="0"/>
                <a:cs typeface="Arial" panose="020B0604020202020204" pitchFamily="34" charset="0"/>
              </a:rPr>
              <a:t>Sharing a room and/or toilet, permanently or long-term.</a:t>
            </a:r>
          </a:p>
          <a:p>
            <a:pPr marL="800100" lvl="1" indent="-342900">
              <a:lnSpc>
                <a:spcPts val="1400"/>
              </a:lnSpc>
              <a:spcAft>
                <a:spcPts val="200"/>
              </a:spcAft>
              <a:buFont typeface="Calibri" panose="020F0502020204030204" pitchFamily="34" charset="0"/>
              <a:buChar char="•"/>
            </a:pPr>
            <a:r>
              <a:rPr lang="en-AU" sz="2200" dirty="0">
                <a:effectLst/>
                <a:latin typeface="Arial" panose="020B0604020202020204" pitchFamily="34" charset="0"/>
                <a:ea typeface="Times" panose="02020603050405020304" pitchFamily="18" charset="0"/>
                <a:cs typeface="Arial" panose="020B0604020202020204" pitchFamily="34" charset="0"/>
              </a:rPr>
              <a:t>Resident’s friend who spends significant time with case daily or near daily in the case’s room.</a:t>
            </a:r>
          </a:p>
          <a:p>
            <a:pPr marL="800100" lvl="1" indent="-342900">
              <a:lnSpc>
                <a:spcPts val="1400"/>
              </a:lnSpc>
              <a:spcAft>
                <a:spcPts val="200"/>
              </a:spcAft>
              <a:buFont typeface="Calibri" panose="020F0502020204030204" pitchFamily="34" charset="0"/>
              <a:buChar char="•"/>
            </a:pPr>
            <a:r>
              <a:rPr lang="en-AU" sz="2200" dirty="0">
                <a:effectLst/>
                <a:latin typeface="Arial" panose="020B0604020202020204" pitchFamily="34" charset="0"/>
                <a:ea typeface="Times" panose="02020603050405020304" pitchFamily="18" charset="0"/>
                <a:cs typeface="Arial" panose="020B0604020202020204" pitchFamily="34" charset="0"/>
              </a:rPr>
              <a:t>Other contact spending time with case regularly. This applies especially if contact is diabetic; has an indwelling medical device; or functional impairment affecting hygiene practices.</a:t>
            </a:r>
          </a:p>
          <a:p>
            <a:r>
              <a:rPr lang="en-AU" dirty="0">
                <a:latin typeface="Arial" panose="020B0604020202020204" pitchFamily="34" charset="0"/>
                <a:cs typeface="Arial" panose="020B0604020202020204" pitchFamily="34" charset="0"/>
              </a:rPr>
              <a:t>Manage close contacts with IPC precautions until their screening result returns and they are cleared as a close contact.</a:t>
            </a:r>
          </a:p>
        </p:txBody>
      </p:sp>
    </p:spTree>
    <p:extLst>
      <p:ext uri="{BB962C8B-B14F-4D97-AF65-F5344CB8AC3E}">
        <p14:creationId xmlns:p14="http://schemas.microsoft.com/office/powerpoint/2010/main" val="13968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98C97B-CE6B-DCDE-14E0-A3918056FEAD}"/>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F5D3265A-4297-817A-B3B2-4673684FAE99}"/>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9AA4E71D-9AD7-5FF4-B447-52DB4ED28E05}"/>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65E3D977-0A91-55C4-696F-413356A8D0AF}"/>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74BE9C60-82E6-2514-90A9-0237DB6AF508}"/>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5B5B5B"/>
                </a:solidFill>
              </a:rPr>
              <a:t>Where are you located?</a:t>
            </a:r>
          </a:p>
        </p:txBody>
      </p:sp>
      <p:sp>
        <p:nvSpPr>
          <p:cNvPr id="10" name="Rectangle 9">
            <a:extLst>
              <a:ext uri="{FF2B5EF4-FFF2-40B4-BE49-F238E27FC236}">
                <a16:creationId xmlns:a16="http://schemas.microsoft.com/office/drawing/2014/main" id="{3C467AEB-1556-3278-5E93-4E819D30B47B}"/>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3837761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54F7CD-A071-02C7-0439-95E132F95BCB}"/>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3AB7EB27-8A46-3406-F46D-EC74639855E2}"/>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4595AE7A-4AAA-6C3C-79B9-43E327FA9688}"/>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26E49A54-0B18-C869-81CC-88A4CB90CCAE}"/>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F4DED7B-62F3-DF91-C1C6-A3BDD6321159}"/>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b="1">
                <a:solidFill>
                  <a:srgbClr val="5B5B5B"/>
                </a:solidFill>
              </a:rPr>
              <a:t>Once the resident infection is resolved can they cease contact transmission-based precautions? </a:t>
            </a:r>
            <a:endParaRPr lang="en-AU" sz="3200" b="1">
              <a:solidFill>
                <a:srgbClr val="5B5B5B"/>
              </a:solidFill>
            </a:endParaRPr>
          </a:p>
        </p:txBody>
      </p:sp>
      <p:sp>
        <p:nvSpPr>
          <p:cNvPr id="10" name="Rectangle 9">
            <a:extLst>
              <a:ext uri="{FF2B5EF4-FFF2-40B4-BE49-F238E27FC236}">
                <a16:creationId xmlns:a16="http://schemas.microsoft.com/office/drawing/2014/main" id="{DAF1C184-CBAE-3642-99F3-DEFD71991C46}"/>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349254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90A300-5382-0523-13B6-571476734B1C}"/>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DACC0A57-B2BB-C864-F2E3-E2F7BA126EEA}"/>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6670634D-3C89-6450-B7BA-ABF45ADEEE1F}"/>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9061B69A-249C-B58D-B97E-C1CCBFA9DF9E}"/>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FFD5310C-43BD-D869-7DD4-17652AADCAAD}"/>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Does this resident require contact transmission-based precautions? </a:t>
            </a:r>
            <a:endParaRPr lang="en-AU" sz="4000" b="1">
              <a:solidFill>
                <a:srgbClr val="5B5B5B"/>
              </a:solidFill>
            </a:endParaRPr>
          </a:p>
        </p:txBody>
      </p:sp>
      <p:sp>
        <p:nvSpPr>
          <p:cNvPr id="10" name="Rectangle 9">
            <a:extLst>
              <a:ext uri="{FF2B5EF4-FFF2-40B4-BE49-F238E27FC236}">
                <a16:creationId xmlns:a16="http://schemas.microsoft.com/office/drawing/2014/main" id="{A07BBECF-9873-6EE3-73BA-211143BB7C48}"/>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389690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A42F6C0-9627-B401-4D40-19CBDF1BDF15}"/>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B8584F05-BF73-9B11-8BE3-8F56AAFE7F2E}"/>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CF1DC8BE-922C-59AE-4F45-384EC6C77111}"/>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942965F8-F2BD-D2F0-EF1D-86E5F7C24D26}"/>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51227BE-95D8-7305-09DB-2054385D4F56}"/>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5B5B5B"/>
                </a:solidFill>
              </a:rPr>
              <a:t>Audience Q&amp;A</a:t>
            </a:r>
          </a:p>
        </p:txBody>
      </p:sp>
      <p:sp>
        <p:nvSpPr>
          <p:cNvPr id="10" name="Rectangle 9">
            <a:extLst>
              <a:ext uri="{FF2B5EF4-FFF2-40B4-BE49-F238E27FC236}">
                <a16:creationId xmlns:a16="http://schemas.microsoft.com/office/drawing/2014/main" id="{77951F4F-3756-6130-2AE7-04C3985D8D75}"/>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audience questions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1333562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23AE-2A0C-5367-F74B-306C4D450A97}"/>
              </a:ext>
            </a:extLst>
          </p:cNvPr>
          <p:cNvSpPr>
            <a:spLocks noGrp="1"/>
          </p:cNvSpPr>
          <p:nvPr>
            <p:ph type="title"/>
          </p:nvPr>
        </p:nvSpPr>
        <p:spPr/>
        <p:txBody>
          <a:bodyPr/>
          <a:lstStyle/>
          <a:p>
            <a:r>
              <a:rPr lang="en-AU" b="1" dirty="0"/>
              <a:t>References</a:t>
            </a:r>
          </a:p>
        </p:txBody>
      </p:sp>
      <p:sp>
        <p:nvSpPr>
          <p:cNvPr id="3" name="Content Placeholder 2">
            <a:extLst>
              <a:ext uri="{FF2B5EF4-FFF2-40B4-BE49-F238E27FC236}">
                <a16:creationId xmlns:a16="http://schemas.microsoft.com/office/drawing/2014/main" id="{796FC293-4FA2-A7E4-F224-3B5C6911C652}"/>
              </a:ext>
            </a:extLst>
          </p:cNvPr>
          <p:cNvSpPr>
            <a:spLocks noGrp="1"/>
          </p:cNvSpPr>
          <p:nvPr>
            <p:ph idx="1"/>
          </p:nvPr>
        </p:nvSpPr>
        <p:spPr>
          <a:xfrm>
            <a:off x="838200" y="1339270"/>
            <a:ext cx="10515600" cy="4911581"/>
          </a:xfrm>
        </p:spPr>
        <p:txBody>
          <a:bodyPr>
            <a:normAutofit fontScale="70000" lnSpcReduction="20000"/>
          </a:bodyPr>
          <a:lstStyle/>
          <a:p>
            <a:r>
              <a:rPr lang="en-AU" u="sng" dirty="0">
                <a:solidFill>
                  <a:srgbClr val="005470"/>
                </a:solidFill>
                <a:effectLst/>
                <a:latin typeface="Arial" panose="020B0604020202020204" pitchFamily="34" charset="0"/>
                <a:ea typeface="Aptos" panose="020B0004020202020204" pitchFamily="34" charset="0"/>
                <a:cs typeface="Arial" panose="020B0604020202020204" pitchFamily="34" charset="0"/>
                <a:hlinkClick r:id="rId3"/>
              </a:rPr>
              <a:t>Aged Care Infection Prevention and Control (IPC) Guide</a:t>
            </a:r>
            <a:r>
              <a:rPr lang="en-AU" u="sng" dirty="0">
                <a:solidFill>
                  <a:srgbClr val="005470"/>
                </a:solidFill>
                <a:effectLst/>
                <a:latin typeface="Arial" panose="020B0604020202020204" pitchFamily="34" charset="0"/>
                <a:ea typeface="Aptos" panose="020B0004020202020204" pitchFamily="34" charset="0"/>
                <a:cs typeface="Arial" panose="020B0604020202020204" pitchFamily="34" charset="0"/>
              </a:rPr>
              <a:t> </a:t>
            </a:r>
            <a:r>
              <a:rPr lang="en-AU" dirty="0">
                <a:effectLst/>
                <a:latin typeface="Arial" panose="020B0604020202020204" pitchFamily="34" charset="0"/>
                <a:ea typeface="Aptos" panose="020B0004020202020204" pitchFamily="34" charset="0"/>
                <a:cs typeface="Arial" panose="020B0604020202020204" pitchFamily="34" charset="0"/>
              </a:rPr>
              <a:t>(2024) </a:t>
            </a:r>
            <a:endParaRPr lang="en-AU" b="1" dirty="0">
              <a:latin typeface="Arial" panose="020B0604020202020204" pitchFamily="34" charset="0"/>
              <a:cs typeface="Arial" panose="020B0604020202020204" pitchFamily="34" charset="0"/>
              <a:hlinkClick r:id="" action="ppaction://noaction"/>
            </a:endParaRPr>
          </a:p>
          <a:p>
            <a:r>
              <a:rPr lang="en-AU" u="sng" dirty="0">
                <a:solidFill>
                  <a:srgbClr val="205493"/>
                </a:solidFill>
                <a:highlight>
                  <a:srgbClr val="FFFFFF"/>
                </a:highlight>
                <a:latin typeface="Arial" panose="020B0604020202020204" pitchFamily="34" charset="0"/>
                <a:cs typeface="Arial" panose="020B0604020202020204" pitchFamily="34" charset="0"/>
                <a:hlinkClick r:id="rId4"/>
              </a:rPr>
              <a:t>AIMS </a:t>
            </a:r>
            <a:r>
              <a:rPr lang="en-AU" u="sng" dirty="0" err="1">
                <a:solidFill>
                  <a:srgbClr val="205493"/>
                </a:solidFill>
                <a:highlight>
                  <a:srgbClr val="FFFFFF"/>
                </a:highlight>
                <a:latin typeface="Arial" panose="020B0604020202020204" pitchFamily="34" charset="0"/>
                <a:cs typeface="Arial" panose="020B0604020202020204" pitchFamily="34" charset="0"/>
                <a:hlinkClick r:id="rId4"/>
              </a:rPr>
              <a:t>Microbiol</a:t>
            </a:r>
            <a:r>
              <a:rPr lang="en-AU" u="sng" dirty="0">
                <a:solidFill>
                  <a:srgbClr val="205493"/>
                </a:solidFill>
                <a:highlight>
                  <a:srgbClr val="FFFFFF"/>
                </a:highlight>
                <a:latin typeface="Arial" panose="020B0604020202020204" pitchFamily="34" charset="0"/>
                <a:cs typeface="Arial" panose="020B0604020202020204" pitchFamily="34" charset="0"/>
                <a:hlinkClick r:id="rId4"/>
              </a:rPr>
              <a:t>.</a:t>
            </a:r>
            <a:r>
              <a:rPr lang="en-AU" dirty="0">
                <a:solidFill>
                  <a:srgbClr val="212121"/>
                </a:solidFill>
                <a:highlight>
                  <a:srgbClr val="FFFFFF"/>
                </a:highlight>
                <a:latin typeface="Arial" panose="020B0604020202020204" pitchFamily="34" charset="0"/>
                <a:cs typeface="Arial" panose="020B0604020202020204" pitchFamily="34" charset="0"/>
              </a:rPr>
              <a:t> 2018; 4(3): 482–501.</a:t>
            </a:r>
            <a:br>
              <a:rPr lang="en-AU" dirty="0">
                <a:solidFill>
                  <a:srgbClr val="212121"/>
                </a:solidFill>
                <a:highlight>
                  <a:srgbClr val="FFFFFF"/>
                </a:highlight>
                <a:latin typeface="Arial" panose="020B0604020202020204" pitchFamily="34" charset="0"/>
                <a:cs typeface="Arial" panose="020B0604020202020204" pitchFamily="34" charset="0"/>
              </a:rPr>
            </a:br>
            <a:r>
              <a:rPr lang="en-AU" dirty="0">
                <a:solidFill>
                  <a:srgbClr val="212121"/>
                </a:solidFill>
                <a:highlight>
                  <a:srgbClr val="FFFFFF"/>
                </a:highlight>
                <a:latin typeface="Arial" panose="020B0604020202020204" pitchFamily="34" charset="0"/>
                <a:cs typeface="Arial" panose="020B0604020202020204" pitchFamily="34" charset="0"/>
              </a:rPr>
              <a:t>Published online 2018 Jun 26. </a:t>
            </a:r>
            <a:r>
              <a:rPr lang="en-AU" dirty="0" err="1">
                <a:solidFill>
                  <a:srgbClr val="212121"/>
                </a:solidFill>
                <a:highlight>
                  <a:srgbClr val="FFFFFF"/>
                </a:highlight>
                <a:latin typeface="Arial" panose="020B0604020202020204" pitchFamily="34" charset="0"/>
                <a:cs typeface="Arial" panose="020B0604020202020204" pitchFamily="34" charset="0"/>
              </a:rPr>
              <a:t>doi</a:t>
            </a:r>
            <a:r>
              <a:rPr lang="en-AU" dirty="0">
                <a:solidFill>
                  <a:srgbClr val="212121"/>
                </a:solidFill>
                <a:highlight>
                  <a:srgbClr val="FFFFFF"/>
                </a:highlight>
                <a:latin typeface="Arial" panose="020B0604020202020204" pitchFamily="34" charset="0"/>
                <a:cs typeface="Arial" panose="020B0604020202020204" pitchFamily="34" charset="0"/>
              </a:rPr>
              <a:t>: </a:t>
            </a:r>
            <a:r>
              <a:rPr lang="en-AU" u="sng" dirty="0">
                <a:solidFill>
                  <a:srgbClr val="376FAA"/>
                </a:solidFill>
                <a:highlight>
                  <a:srgbClr val="FFFFFF"/>
                </a:highlight>
                <a:latin typeface="Arial" panose="020B0604020202020204" pitchFamily="34" charset="0"/>
                <a:cs typeface="Arial" panose="020B0604020202020204" pitchFamily="34" charset="0"/>
                <a:hlinkClick r:id="rId5"/>
              </a:rPr>
              <a:t>10.3934/</a:t>
            </a:r>
            <a:r>
              <a:rPr lang="en-AU" u="sng" dirty="0" err="1">
                <a:solidFill>
                  <a:srgbClr val="376FAA"/>
                </a:solidFill>
                <a:highlight>
                  <a:srgbClr val="FFFFFF"/>
                </a:highlight>
                <a:latin typeface="Arial" panose="020B0604020202020204" pitchFamily="34" charset="0"/>
                <a:cs typeface="Arial" panose="020B0604020202020204" pitchFamily="34" charset="0"/>
                <a:hlinkClick r:id="rId5"/>
              </a:rPr>
              <a:t>microbiol.2018.3.482</a:t>
            </a:r>
            <a:endParaRPr lang="en-AU" u="sng" dirty="0">
              <a:solidFill>
                <a:srgbClr val="376FAA"/>
              </a:solidFill>
              <a:highlight>
                <a:srgbClr val="FFFFFF"/>
              </a:highlight>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hlinkClick r:id="" action="ppaction://noaction"/>
              </a:rPr>
              <a:t>Australian Guidelines for the Prevention and Control of infection in Healthcare (2019)</a:t>
            </a:r>
            <a:endParaRPr lang="en-US" b="1" dirty="0">
              <a:latin typeface="Arial" panose="020B0604020202020204" pitchFamily="34" charset="0"/>
              <a:cs typeface="Arial" panose="020B0604020202020204" pitchFamily="34" charset="0"/>
            </a:endParaRPr>
          </a:p>
          <a:p>
            <a:r>
              <a:rPr lang="en-AU" b="0" i="0" dirty="0">
                <a:solidFill>
                  <a:srgbClr val="333333"/>
                </a:solidFill>
                <a:effectLst/>
                <a:highlight>
                  <a:srgbClr val="FFFFFF"/>
                </a:highlight>
                <a:latin typeface="Arial" panose="020B0604020202020204" pitchFamily="34" charset="0"/>
                <a:cs typeface="Arial" panose="020B0604020202020204" pitchFamily="34" charset="0"/>
              </a:rPr>
              <a:t>Environmental cleaning and IPC resources: </a:t>
            </a:r>
            <a:r>
              <a:rPr lang="en-AU" b="0" i="0" dirty="0">
                <a:solidFill>
                  <a:srgbClr val="333333"/>
                </a:solidFill>
                <a:effectLst/>
                <a:highlight>
                  <a:srgbClr val="FFFFFF"/>
                </a:highlight>
                <a:latin typeface="Arial" panose="020B0604020202020204" pitchFamily="34" charset="0"/>
                <a:cs typeface="Arial" panose="020B0604020202020204" pitchFamily="34" charset="0"/>
                <a:hlinkClick r:id="rId6"/>
              </a:rPr>
              <a:t>https://</a:t>
            </a:r>
            <a:r>
              <a:rPr lang="en-AU" b="0" i="0" dirty="0" err="1">
                <a:solidFill>
                  <a:srgbClr val="333333"/>
                </a:solidFill>
                <a:effectLst/>
                <a:highlight>
                  <a:srgbClr val="FFFFFF"/>
                </a:highlight>
                <a:latin typeface="Arial" panose="020B0604020202020204" pitchFamily="34" charset="0"/>
                <a:cs typeface="Arial" panose="020B0604020202020204" pitchFamily="34" charset="0"/>
                <a:hlinkClick r:id="rId6"/>
              </a:rPr>
              <a:t>www.safetyandquality.gov.au</a:t>
            </a:r>
            <a:r>
              <a:rPr lang="en-AU" b="0" i="0" dirty="0">
                <a:solidFill>
                  <a:srgbClr val="333333"/>
                </a:solidFill>
                <a:effectLst/>
                <a:highlight>
                  <a:srgbClr val="FFFFFF"/>
                </a:highlight>
                <a:latin typeface="Arial" panose="020B0604020202020204" pitchFamily="34" charset="0"/>
                <a:cs typeface="Arial" panose="020B0604020202020204" pitchFamily="34" charset="0"/>
                <a:hlinkClick r:id="rId6"/>
              </a:rPr>
              <a:t>/our-work/infection-prevention-and-control/environmental-cleaning-and-infection-prevention-and-control-resources</a:t>
            </a:r>
            <a:endParaRPr lang="en-AU" b="0" i="0" dirty="0">
              <a:solidFill>
                <a:srgbClr val="333333"/>
              </a:solidFill>
              <a:effectLst/>
              <a:highlight>
                <a:srgbClr val="FFFFFF"/>
              </a:highlight>
              <a:latin typeface="Arial" panose="020B0604020202020204" pitchFamily="34" charset="0"/>
              <a:cs typeface="Arial" panose="020B0604020202020204" pitchFamily="34" charset="0"/>
            </a:endParaRPr>
          </a:p>
          <a:p>
            <a:r>
              <a:rPr lang="en-AU" dirty="0">
                <a:solidFill>
                  <a:srgbClr val="333333"/>
                </a:solidFill>
                <a:highlight>
                  <a:srgbClr val="FFFFFF"/>
                </a:highlight>
                <a:latin typeface="Arial" panose="020B0604020202020204" pitchFamily="34" charset="0"/>
                <a:cs typeface="Arial" panose="020B0604020202020204" pitchFamily="34" charset="0"/>
              </a:rPr>
              <a:t>Victorian guideline on CPO for long-term residential care facilities (Link: </a:t>
            </a:r>
            <a:r>
              <a:rPr lang="en-AU" dirty="0">
                <a:solidFill>
                  <a:srgbClr val="333333"/>
                </a:solidFill>
                <a:highlight>
                  <a:srgbClr val="FFFFFF"/>
                </a:highlight>
                <a:latin typeface="Arial" panose="020B0604020202020204" pitchFamily="34" charset="0"/>
                <a:cs typeface="Arial" panose="020B0604020202020204" pitchFamily="34" charset="0"/>
                <a:hlinkClick r:id="rId7"/>
              </a:rPr>
              <a:t>https://</a:t>
            </a:r>
            <a:r>
              <a:rPr lang="en-AU" dirty="0" err="1">
                <a:solidFill>
                  <a:srgbClr val="333333"/>
                </a:solidFill>
                <a:highlight>
                  <a:srgbClr val="FFFFFF"/>
                </a:highlight>
                <a:latin typeface="Arial" panose="020B0604020202020204" pitchFamily="34" charset="0"/>
                <a:cs typeface="Arial" panose="020B0604020202020204" pitchFamily="34" charset="0"/>
                <a:hlinkClick r:id="rId7"/>
              </a:rPr>
              <a:t>www.health.vic.gov.au</a:t>
            </a:r>
            <a:r>
              <a:rPr lang="en-AU" dirty="0">
                <a:solidFill>
                  <a:srgbClr val="333333"/>
                </a:solidFill>
                <a:highlight>
                  <a:srgbClr val="FFFFFF"/>
                </a:highlight>
                <a:latin typeface="Arial" panose="020B0604020202020204" pitchFamily="34" charset="0"/>
                <a:cs typeface="Arial" panose="020B0604020202020204" pitchFamily="34" charset="0"/>
                <a:hlinkClick r:id="rId7"/>
              </a:rPr>
              <a:t>/infectious-diseases/victorian-guideline-on-cpe-for-long-term-residential-care-facilities-version-11</a:t>
            </a:r>
            <a:endParaRPr lang="en-AU" b="0" i="0" dirty="0">
              <a:solidFill>
                <a:srgbClr val="333333"/>
              </a:solidFill>
              <a:effectLst/>
              <a:highlight>
                <a:srgbClr val="FFFFFF"/>
              </a:highlight>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Dementia Support Australia (Link: </a:t>
            </a:r>
            <a:r>
              <a:rPr lang="en-US"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8"/>
              </a:rPr>
              <a:t>https://</a:t>
            </a:r>
            <a:r>
              <a:rPr lang="en-US"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8"/>
              </a:rPr>
              <a:t>www.dementia.com.au</a:t>
            </a:r>
            <a:r>
              <a:rPr lang="en-US"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8"/>
              </a:rPr>
              <a:t>/</a:t>
            </a: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AU" u="sng" dirty="0">
              <a:solidFill>
                <a:srgbClr val="376FAA"/>
              </a:solidFill>
              <a:highlight>
                <a:srgbClr val="FFFFFF"/>
              </a:highlight>
              <a:latin typeface="Arial" panose="020B0604020202020204" pitchFamily="34" charset="0"/>
              <a:cs typeface="Arial" panose="020B0604020202020204" pitchFamily="34" charset="0"/>
            </a:endParaRPr>
          </a:p>
          <a:p>
            <a:r>
              <a:rPr lang="en-AU" b="0" i="0" u="sng" dirty="0">
                <a:solidFill>
                  <a:srgbClr val="376FAA"/>
                </a:solidFill>
                <a:effectLst/>
                <a:highlight>
                  <a:srgbClr val="FFFFFF"/>
                </a:highlight>
                <a:latin typeface="Arial" panose="020B0604020202020204" pitchFamily="34" charset="0"/>
                <a:cs typeface="Arial" panose="020B0604020202020204" pitchFamily="34" charset="0"/>
                <a:hlinkClick r:id="rId9"/>
              </a:rPr>
              <a:t>Infection prevention and control in aged care - Cognitive decline and dementia</a:t>
            </a:r>
            <a:endParaRPr lang="en-AU" b="0" i="0" u="sng" dirty="0">
              <a:solidFill>
                <a:srgbClr val="376FAA"/>
              </a:solidFill>
              <a:effectLst/>
              <a:highlight>
                <a:srgbClr val="FFFFFF"/>
              </a:highlight>
              <a:latin typeface="Arial" panose="020B0604020202020204" pitchFamily="34" charset="0"/>
              <a:cs typeface="Arial" panose="020B0604020202020204" pitchFamily="34" charset="0"/>
            </a:endParaRPr>
          </a:p>
          <a:p>
            <a:r>
              <a:rPr lang="en-AU" b="1" dirty="0">
                <a:solidFill>
                  <a:srgbClr val="0066B3"/>
                </a:solidFill>
                <a:highlight>
                  <a:srgbClr val="FFFFFF"/>
                </a:highlight>
                <a:latin typeface="Arial" panose="020B0604020202020204" pitchFamily="34" charset="0"/>
                <a:cs typeface="Arial" panose="020B0604020202020204" pitchFamily="34" charset="0"/>
                <a:hlinkClick r:id="rId10"/>
              </a:rPr>
              <a:t>SHEA/</a:t>
            </a:r>
            <a:r>
              <a:rPr lang="en-AU" b="1" dirty="0" err="1">
                <a:solidFill>
                  <a:srgbClr val="0066B3"/>
                </a:solidFill>
                <a:highlight>
                  <a:srgbClr val="FFFFFF"/>
                </a:highlight>
                <a:latin typeface="Arial" panose="020B0604020202020204" pitchFamily="34" charset="0"/>
                <a:cs typeface="Arial" panose="020B0604020202020204" pitchFamily="34" charset="0"/>
                <a:hlinkClick r:id="rId10"/>
              </a:rPr>
              <a:t>APIC</a:t>
            </a:r>
            <a:r>
              <a:rPr lang="en-AU" b="1" dirty="0">
                <a:solidFill>
                  <a:srgbClr val="0066B3"/>
                </a:solidFill>
                <a:highlight>
                  <a:srgbClr val="FFFFFF"/>
                </a:highlight>
                <a:latin typeface="Arial" panose="020B0604020202020204" pitchFamily="34" charset="0"/>
                <a:cs typeface="Arial" panose="020B0604020202020204" pitchFamily="34" charset="0"/>
                <a:hlinkClick r:id="rId10"/>
              </a:rPr>
              <a:t> Guideline: Infection Prevention and Control in the Long-Term Care Facility</a:t>
            </a:r>
            <a:r>
              <a:rPr lang="en-AU" dirty="0">
                <a:solidFill>
                  <a:srgbClr val="333333"/>
                </a:solidFill>
                <a:highlight>
                  <a:srgbClr val="FFFFFF"/>
                </a:highlight>
                <a:latin typeface="Arial" panose="020B0604020202020204" pitchFamily="34" charset="0"/>
                <a:cs typeface="Arial" panose="020B0604020202020204" pitchFamily="34" charset="0"/>
              </a:rPr>
              <a:t> (2008):  A broad collection of guidelines relating to Infection Control, Animals in Healthcare facilities, antimicrobial resistance in Long Term Care Facilities  (</a:t>
            </a:r>
            <a:r>
              <a:rPr lang="en-AU" dirty="0" err="1">
                <a:solidFill>
                  <a:srgbClr val="333333"/>
                </a:solidFill>
                <a:highlight>
                  <a:srgbClr val="FFFFFF"/>
                </a:highlight>
                <a:latin typeface="Arial" panose="020B0604020202020204" pitchFamily="34" charset="0"/>
                <a:cs typeface="Arial" panose="020B0604020202020204" pitchFamily="34" charset="0"/>
              </a:rPr>
              <a:t>LTCF</a:t>
            </a:r>
            <a:r>
              <a:rPr lang="en-AU" dirty="0">
                <a:solidFill>
                  <a:srgbClr val="333333"/>
                </a:solidFill>
                <a:highlight>
                  <a:srgbClr val="FFFFFF"/>
                </a:highlight>
                <a:latin typeface="Arial" panose="020B0604020202020204" pitchFamily="34" charset="0"/>
                <a:cs typeface="Arial" panose="020B0604020202020204" pitchFamily="34" charset="0"/>
              </a:rPr>
              <a:t>), urinary tract infections in </a:t>
            </a:r>
            <a:r>
              <a:rPr lang="en-AU" dirty="0" err="1">
                <a:solidFill>
                  <a:srgbClr val="333333"/>
                </a:solidFill>
                <a:highlight>
                  <a:srgbClr val="FFFFFF"/>
                </a:highlight>
                <a:latin typeface="Arial" panose="020B0604020202020204" pitchFamily="34" charset="0"/>
                <a:cs typeface="Arial" panose="020B0604020202020204" pitchFamily="34" charset="0"/>
              </a:rPr>
              <a:t>LTCF</a:t>
            </a:r>
            <a:r>
              <a:rPr lang="en-AU" dirty="0">
                <a:solidFill>
                  <a:srgbClr val="333333"/>
                </a:solidFill>
                <a:highlight>
                  <a:srgbClr val="FFFFFF"/>
                </a:highlight>
                <a:latin typeface="Arial" panose="020B0604020202020204" pitchFamily="34" charset="0"/>
                <a:cs typeface="Arial" panose="020B0604020202020204" pitchFamily="34" charset="0"/>
              </a:rPr>
              <a:t>.</a:t>
            </a:r>
          </a:p>
          <a:p>
            <a:endParaRPr lang="en-AU" sz="2800" b="0" i="0" u="sng" dirty="0">
              <a:solidFill>
                <a:srgbClr val="376FAA"/>
              </a:solidFill>
              <a:effectLst/>
              <a:highlight>
                <a:srgbClr val="FFFFFF"/>
              </a:highlight>
              <a:latin typeface="Helvetica Neue"/>
            </a:endParaRPr>
          </a:p>
          <a:p>
            <a:endParaRPr lang="en-AU" dirty="0"/>
          </a:p>
        </p:txBody>
      </p:sp>
    </p:spTree>
    <p:extLst>
      <p:ext uri="{BB962C8B-B14F-4D97-AF65-F5344CB8AC3E}">
        <p14:creationId xmlns:p14="http://schemas.microsoft.com/office/powerpoint/2010/main" val="391019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D118DC9-B02B-B385-2A39-ADAF1998B830}"/>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endParaRPr lang="en-AU" sz="2000">
              <a:solidFill>
                <a:srgbClr val="5B5B5B"/>
              </a:solidFill>
            </a:endParaRPr>
          </a:p>
        </p:txBody>
      </p:sp>
      <p:pic>
        <p:nvPicPr>
          <p:cNvPr id="4" name="Graphic 3">
            <a:extLst>
              <a:ext uri="{FF2B5EF4-FFF2-40B4-BE49-F238E27FC236}">
                <a16:creationId xmlns:a16="http://schemas.microsoft.com/office/drawing/2014/main" id="{1605E99F-577C-8DF9-3E8A-AC9B30C0262C}"/>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CF486649-6AEA-7841-272D-EF8CFACCBE75}"/>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77A4828B-3630-626E-EAF0-ACEBC6CC346D}"/>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FF5C1F24-D0CC-4D53-BB34-2466FBE6E4AF}"/>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5B5B5B"/>
                </a:solidFill>
              </a:rPr>
              <a:t>What is your role?</a:t>
            </a:r>
          </a:p>
        </p:txBody>
      </p:sp>
      <p:sp>
        <p:nvSpPr>
          <p:cNvPr id="10" name="Rectangle 9">
            <a:extLst>
              <a:ext uri="{FF2B5EF4-FFF2-40B4-BE49-F238E27FC236}">
                <a16:creationId xmlns:a16="http://schemas.microsoft.com/office/drawing/2014/main" id="{963D30B4-E747-4771-A487-3CD505B7FBAD}"/>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endParaRPr lang="en-AU" sz="2000">
              <a:solidFill>
                <a:srgbClr val="5B5B5B"/>
              </a:solidFill>
            </a:endParaRPr>
          </a:p>
        </p:txBody>
      </p:sp>
    </p:spTree>
    <p:custDataLst>
      <p:tags r:id="rId1"/>
    </p:custDataLst>
    <p:extLst>
      <p:ext uri="{BB962C8B-B14F-4D97-AF65-F5344CB8AC3E}">
        <p14:creationId xmlns:p14="http://schemas.microsoft.com/office/powerpoint/2010/main" val="130958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AC3C-144C-4DE3-06A8-41EF4EDA7151}"/>
              </a:ext>
            </a:extLst>
          </p:cNvPr>
          <p:cNvSpPr>
            <a:spLocks noGrp="1"/>
          </p:cNvSpPr>
          <p:nvPr>
            <p:ph type="title"/>
          </p:nvPr>
        </p:nvSpPr>
        <p:spPr/>
        <p:txBody>
          <a:bodyPr/>
          <a:lstStyle/>
          <a:p>
            <a:r>
              <a:rPr lang="en-AU" sz="4400" b="1" dirty="0"/>
              <a:t>Content</a:t>
            </a:r>
            <a:endParaRPr lang="en-AU" dirty="0"/>
          </a:p>
        </p:txBody>
      </p:sp>
      <p:sp>
        <p:nvSpPr>
          <p:cNvPr id="3" name="Content Placeholder 2">
            <a:extLst>
              <a:ext uri="{FF2B5EF4-FFF2-40B4-BE49-F238E27FC236}">
                <a16:creationId xmlns:a16="http://schemas.microsoft.com/office/drawing/2014/main" id="{F33E0F65-283B-CD3C-1131-A53FC49189CC}"/>
              </a:ext>
            </a:extLst>
          </p:cNvPr>
          <p:cNvSpPr>
            <a:spLocks noGrp="1"/>
          </p:cNvSpPr>
          <p:nvPr>
            <p:ph idx="1"/>
          </p:nvPr>
        </p:nvSpPr>
        <p:spPr/>
        <p:txBody>
          <a:bodyPr>
            <a:normAutofit lnSpcReduction="10000"/>
          </a:bodyPr>
          <a:lstStyle/>
          <a:p>
            <a:r>
              <a:rPr lang="en-AU" dirty="0"/>
              <a:t>Introduction</a:t>
            </a:r>
          </a:p>
          <a:p>
            <a:r>
              <a:rPr lang="en-AU" dirty="0"/>
              <a:t>Antimicrobial resistance</a:t>
            </a:r>
          </a:p>
          <a:p>
            <a:r>
              <a:rPr lang="en-AU" dirty="0"/>
              <a:t>Infection prevention and control</a:t>
            </a:r>
          </a:p>
          <a:p>
            <a:r>
              <a:rPr lang="en-AU" dirty="0"/>
              <a:t>Resident care</a:t>
            </a:r>
          </a:p>
          <a:p>
            <a:r>
              <a:rPr lang="en-AU" dirty="0"/>
              <a:t>Residents living with a cognitive deficit</a:t>
            </a:r>
          </a:p>
          <a:p>
            <a:r>
              <a:rPr lang="en-AU" dirty="0"/>
              <a:t>Staff education</a:t>
            </a:r>
          </a:p>
          <a:p>
            <a:r>
              <a:rPr lang="en-AU" dirty="0"/>
              <a:t>Communication</a:t>
            </a:r>
          </a:p>
          <a:p>
            <a:r>
              <a:rPr lang="en-AU" dirty="0"/>
              <a:t>Summary</a:t>
            </a:r>
          </a:p>
          <a:p>
            <a:r>
              <a:rPr lang="en-AU" dirty="0"/>
              <a:t>Case studies</a:t>
            </a:r>
          </a:p>
        </p:txBody>
      </p:sp>
      <p:sp>
        <p:nvSpPr>
          <p:cNvPr id="4" name="Slide Number Placeholder 3">
            <a:extLst>
              <a:ext uri="{FF2B5EF4-FFF2-40B4-BE49-F238E27FC236}">
                <a16:creationId xmlns:a16="http://schemas.microsoft.com/office/drawing/2014/main" id="{57C6B029-41BF-B4AE-6D77-970415CE71C3}"/>
              </a:ext>
            </a:extLst>
          </p:cNvPr>
          <p:cNvSpPr>
            <a:spLocks noGrp="1"/>
          </p:cNvSpPr>
          <p:nvPr>
            <p:ph type="sldNum" sz="quarter" idx="12"/>
          </p:nvPr>
        </p:nvSpPr>
        <p:spPr/>
        <p:txBody>
          <a:bodyPr/>
          <a:lstStyle/>
          <a:p>
            <a:fld id="{942ECC16-5E81-46E1-8A70-879EB31E5BD5}" type="slidenum">
              <a:rPr lang="en-AU" smtClean="0"/>
              <a:t>5</a:t>
            </a:fld>
            <a:endParaRPr lang="en-AU"/>
          </a:p>
        </p:txBody>
      </p:sp>
    </p:spTree>
    <p:extLst>
      <p:ext uri="{BB962C8B-B14F-4D97-AF65-F5344CB8AC3E}">
        <p14:creationId xmlns:p14="http://schemas.microsoft.com/office/powerpoint/2010/main" val="175121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4BDE-9E9F-17CB-6B71-9DF43D8EC141}"/>
              </a:ext>
            </a:extLst>
          </p:cNvPr>
          <p:cNvSpPr>
            <a:spLocks noGrp="1"/>
          </p:cNvSpPr>
          <p:nvPr>
            <p:ph type="title"/>
          </p:nvPr>
        </p:nvSpPr>
        <p:spPr>
          <a:xfrm>
            <a:off x="838200" y="365126"/>
            <a:ext cx="10515600" cy="835602"/>
          </a:xfrm>
        </p:spPr>
        <p:txBody>
          <a:bodyPr/>
          <a:lstStyle/>
          <a:p>
            <a:r>
              <a:rPr lang="en-AU" b="1" dirty="0"/>
              <a:t>What’s the concern</a:t>
            </a:r>
          </a:p>
        </p:txBody>
      </p:sp>
      <p:sp>
        <p:nvSpPr>
          <p:cNvPr id="3" name="Content Placeholder 2">
            <a:extLst>
              <a:ext uri="{FF2B5EF4-FFF2-40B4-BE49-F238E27FC236}">
                <a16:creationId xmlns:a16="http://schemas.microsoft.com/office/drawing/2014/main" id="{6120B7DD-8FF7-DB32-6B80-B625B7AD6855}"/>
              </a:ext>
            </a:extLst>
          </p:cNvPr>
          <p:cNvSpPr>
            <a:spLocks noGrp="1"/>
          </p:cNvSpPr>
          <p:nvPr>
            <p:ph idx="1"/>
          </p:nvPr>
        </p:nvSpPr>
        <p:spPr>
          <a:xfrm>
            <a:off x="838200" y="1448554"/>
            <a:ext cx="10515600" cy="4435010"/>
          </a:xfrm>
        </p:spPr>
        <p:txBody>
          <a:bodyPr>
            <a:normAutofit/>
          </a:bodyPr>
          <a:lstStyle/>
          <a:p>
            <a:r>
              <a:rPr lang="en-AU" sz="2400" dirty="0"/>
              <a:t>In the </a:t>
            </a:r>
            <a:r>
              <a:rPr lang="en-AU" sz="2400" dirty="0" err="1"/>
              <a:t>1940s</a:t>
            </a:r>
            <a:r>
              <a:rPr lang="en-AU" sz="2400" dirty="0"/>
              <a:t> antibiotics became available, to treat bacterial infections which were previously fatal.</a:t>
            </a:r>
          </a:p>
          <a:p>
            <a:r>
              <a:rPr lang="en-AU" sz="2400" dirty="0"/>
              <a:t>Once exposed to antimicrobials (AM), the microorganisms (MO) have an opportunity  to develop resistance.</a:t>
            </a:r>
          </a:p>
          <a:p>
            <a:r>
              <a:rPr lang="en-AU" sz="2400" dirty="0"/>
              <a:t>Very few antibiotics developed in recent decades.</a:t>
            </a:r>
          </a:p>
          <a:p>
            <a:r>
              <a:rPr lang="en-AU" sz="2400" dirty="0"/>
              <a:t>Infections with MROs last longer and cause greater morbidity and mortality.</a:t>
            </a:r>
          </a:p>
          <a:p>
            <a:r>
              <a:rPr lang="en-AU" sz="2400" dirty="0"/>
              <a:t>The World Health Organisation states that antimicrobial resistance (AMR) is one of the biggest threats to global health.</a:t>
            </a:r>
          </a:p>
        </p:txBody>
      </p:sp>
    </p:spTree>
    <p:extLst>
      <p:ext uri="{BB962C8B-B14F-4D97-AF65-F5344CB8AC3E}">
        <p14:creationId xmlns:p14="http://schemas.microsoft.com/office/powerpoint/2010/main" val="213179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956D2-C341-A065-0579-11C77D3150DB}"/>
              </a:ext>
            </a:extLst>
          </p:cNvPr>
          <p:cNvSpPr>
            <a:spLocks noGrp="1"/>
          </p:cNvSpPr>
          <p:nvPr>
            <p:ph type="title"/>
          </p:nvPr>
        </p:nvSpPr>
        <p:spPr>
          <a:xfrm>
            <a:off x="838200" y="365125"/>
            <a:ext cx="10515600" cy="641639"/>
          </a:xfrm>
        </p:spPr>
        <p:txBody>
          <a:bodyPr>
            <a:normAutofit fontScale="90000"/>
          </a:bodyPr>
          <a:lstStyle/>
          <a:p>
            <a:r>
              <a:rPr lang="en-AU" sz="4400" b="1" dirty="0"/>
              <a:t>What are MROs</a:t>
            </a:r>
            <a:endParaRPr lang="en-AU" dirty="0"/>
          </a:p>
        </p:txBody>
      </p:sp>
      <p:sp>
        <p:nvSpPr>
          <p:cNvPr id="3" name="Content Placeholder 2">
            <a:extLst>
              <a:ext uri="{FF2B5EF4-FFF2-40B4-BE49-F238E27FC236}">
                <a16:creationId xmlns:a16="http://schemas.microsoft.com/office/drawing/2014/main" id="{21E3B38D-0B40-115A-9E19-F616C086F82D}"/>
              </a:ext>
            </a:extLst>
          </p:cNvPr>
          <p:cNvSpPr>
            <a:spLocks noGrp="1"/>
          </p:cNvSpPr>
          <p:nvPr>
            <p:ph idx="1"/>
          </p:nvPr>
        </p:nvSpPr>
        <p:spPr>
          <a:xfrm>
            <a:off x="838200" y="1089892"/>
            <a:ext cx="10515600" cy="5087072"/>
          </a:xfrm>
        </p:spPr>
        <p:txBody>
          <a:bodyPr>
            <a:noAutofit/>
          </a:bodyPr>
          <a:lstStyle/>
          <a:p>
            <a:pPr defTabSz="594360">
              <a:lnSpc>
                <a:spcPct val="130000"/>
              </a:lnSpc>
              <a:spcBef>
                <a:spcPts val="780"/>
              </a:spcBef>
              <a:spcAft>
                <a:spcPts val="780"/>
              </a:spcAft>
            </a:pPr>
            <a:r>
              <a:rPr lang="en-AU" sz="2400" kern="1200" dirty="0">
                <a:solidFill>
                  <a:schemeClr val="tx1"/>
                </a:solidFill>
                <a:latin typeface="+mn-lt"/>
                <a:ea typeface="+mn-ea"/>
                <a:cs typeface="+mn-cs"/>
              </a:rPr>
              <a:t>MROs are microorganisms that evolve and develop resistance to an AM that should inhibit or destroy it.</a:t>
            </a:r>
          </a:p>
          <a:p>
            <a:pPr lvl="1" defTabSz="594360">
              <a:lnSpc>
                <a:spcPct val="130000"/>
              </a:lnSpc>
              <a:spcBef>
                <a:spcPts val="780"/>
              </a:spcBef>
              <a:spcAft>
                <a:spcPts val="780"/>
              </a:spcAft>
            </a:pPr>
            <a:r>
              <a:rPr lang="en-AU" kern="1200" dirty="0">
                <a:solidFill>
                  <a:schemeClr val="tx1"/>
                </a:solidFill>
                <a:latin typeface="+mn-lt"/>
                <a:ea typeface="+mn-ea"/>
                <a:cs typeface="+mn-cs"/>
              </a:rPr>
              <a:t>These include methicillin</a:t>
            </a:r>
            <a:r>
              <a:rPr lang="en-AU" dirty="0"/>
              <a:t>-resistant </a:t>
            </a:r>
            <a:r>
              <a:rPr lang="en-AU" i="1" dirty="0"/>
              <a:t>Staphylococcus aureus </a:t>
            </a:r>
            <a:r>
              <a:rPr lang="en-AU" dirty="0"/>
              <a:t>(MRSA), Vancomycin-resistant </a:t>
            </a:r>
            <a:r>
              <a:rPr lang="en-AU" i="1" dirty="0"/>
              <a:t>enterococci</a:t>
            </a:r>
            <a:r>
              <a:rPr lang="en-AU" dirty="0"/>
              <a:t> (VRE), multi-resistant Gram-negative bacteria (</a:t>
            </a:r>
            <a:r>
              <a:rPr lang="en-AU" dirty="0" err="1"/>
              <a:t>MRGN</a:t>
            </a:r>
            <a:r>
              <a:rPr lang="en-AU" dirty="0"/>
              <a:t>), and </a:t>
            </a:r>
            <a:r>
              <a:rPr lang="en-AU" i="1" dirty="0" err="1"/>
              <a:t>Clostridiodes</a:t>
            </a:r>
            <a:r>
              <a:rPr lang="en-AU" i="1" dirty="0"/>
              <a:t> difficile (C. diff)</a:t>
            </a:r>
            <a:r>
              <a:rPr lang="en-AU" dirty="0"/>
              <a:t>.</a:t>
            </a:r>
            <a:endParaRPr lang="en-AU" kern="1200" dirty="0">
              <a:solidFill>
                <a:schemeClr val="tx1"/>
              </a:solidFill>
              <a:latin typeface="+mn-lt"/>
              <a:ea typeface="+mn-ea"/>
              <a:cs typeface="+mn-cs"/>
            </a:endParaRPr>
          </a:p>
          <a:p>
            <a:pPr defTabSz="594360">
              <a:lnSpc>
                <a:spcPct val="130000"/>
              </a:lnSpc>
              <a:spcBef>
                <a:spcPts val="780"/>
              </a:spcBef>
              <a:spcAft>
                <a:spcPts val="780"/>
              </a:spcAft>
            </a:pPr>
            <a:r>
              <a:rPr lang="en-AU" sz="2400" dirty="0"/>
              <a:t>Any microorganisms can become resistant and then </a:t>
            </a:r>
            <a:r>
              <a:rPr lang="en-US" sz="2400" dirty="0"/>
              <a:t>standard antimicrobial treatment becomes ineffective:</a:t>
            </a:r>
          </a:p>
          <a:p>
            <a:pPr lvl="1" defTabSz="594360">
              <a:lnSpc>
                <a:spcPct val="130000"/>
              </a:lnSpc>
              <a:spcBef>
                <a:spcPts val="780"/>
              </a:spcBef>
              <a:spcAft>
                <a:spcPts val="780"/>
              </a:spcAft>
            </a:pPr>
            <a:r>
              <a:rPr lang="en-AU" kern="1200" dirty="0">
                <a:solidFill>
                  <a:schemeClr val="tx1"/>
                </a:solidFill>
                <a:latin typeface="+mn-lt"/>
                <a:ea typeface="+mn-ea"/>
                <a:cs typeface="+mn-cs"/>
              </a:rPr>
              <a:t>↑ challenge to treat infections caused by MROs</a:t>
            </a:r>
          </a:p>
          <a:p>
            <a:pPr lvl="1" defTabSz="594360">
              <a:lnSpc>
                <a:spcPct val="130000"/>
              </a:lnSpc>
              <a:spcBef>
                <a:spcPts val="780"/>
              </a:spcBef>
              <a:spcAft>
                <a:spcPts val="780"/>
              </a:spcAft>
            </a:pPr>
            <a:r>
              <a:rPr lang="en-AU" dirty="0"/>
              <a:t>U</a:t>
            </a:r>
            <a:r>
              <a:rPr lang="en-AU" kern="1200" dirty="0">
                <a:solidFill>
                  <a:schemeClr val="tx1"/>
                </a:solidFill>
                <a:latin typeface="+mn-lt"/>
                <a:ea typeface="+mn-ea"/>
                <a:cs typeface="+mn-cs"/>
              </a:rPr>
              <a:t>se drugs often with increased side effects.</a:t>
            </a:r>
            <a:endParaRPr lang="en-AU" dirty="0"/>
          </a:p>
        </p:txBody>
      </p:sp>
    </p:spTree>
    <p:extLst>
      <p:ext uri="{BB962C8B-B14F-4D97-AF65-F5344CB8AC3E}">
        <p14:creationId xmlns:p14="http://schemas.microsoft.com/office/powerpoint/2010/main" val="331845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A78A-B7B0-2E50-22E4-9F435F622F06}"/>
              </a:ext>
            </a:extLst>
          </p:cNvPr>
          <p:cNvSpPr>
            <a:spLocks noGrp="1"/>
          </p:cNvSpPr>
          <p:nvPr>
            <p:ph type="title"/>
          </p:nvPr>
        </p:nvSpPr>
        <p:spPr>
          <a:xfrm>
            <a:off x="488887" y="365126"/>
            <a:ext cx="11226297" cy="676024"/>
          </a:xfrm>
        </p:spPr>
        <p:txBody>
          <a:bodyPr>
            <a:normAutofit fontScale="90000"/>
          </a:bodyPr>
          <a:lstStyle/>
          <a:p>
            <a:pPr algn="ctr"/>
            <a:r>
              <a:rPr lang="en-AU" b="1" dirty="0"/>
              <a:t>Increasing problem</a:t>
            </a:r>
          </a:p>
        </p:txBody>
      </p:sp>
      <p:sp>
        <p:nvSpPr>
          <p:cNvPr id="3" name="Content Placeholder 2">
            <a:extLst>
              <a:ext uri="{FF2B5EF4-FFF2-40B4-BE49-F238E27FC236}">
                <a16:creationId xmlns:a16="http://schemas.microsoft.com/office/drawing/2014/main" id="{743EF9E9-4AC2-350B-0126-529F17BBEE66}"/>
              </a:ext>
            </a:extLst>
          </p:cNvPr>
          <p:cNvSpPr>
            <a:spLocks noGrp="1"/>
          </p:cNvSpPr>
          <p:nvPr>
            <p:ph idx="1"/>
          </p:nvPr>
        </p:nvSpPr>
        <p:spPr>
          <a:xfrm>
            <a:off x="838200" y="1186004"/>
            <a:ext cx="10515600" cy="5140905"/>
          </a:xfrm>
        </p:spPr>
        <p:txBody>
          <a:bodyPr>
            <a:normAutofit fontScale="92500" lnSpcReduction="10000"/>
          </a:bodyPr>
          <a:lstStyle/>
          <a:p>
            <a:r>
              <a:rPr lang="en-AU" dirty="0"/>
              <a:t>Australian Critical AMRs monitoring (surveillance)</a:t>
            </a:r>
          </a:p>
          <a:p>
            <a:pPr lvl="1"/>
            <a:r>
              <a:rPr lang="en-AU" dirty="0" err="1"/>
              <a:t>Carbapenemase</a:t>
            </a:r>
            <a:r>
              <a:rPr lang="en-AU" dirty="0"/>
              <a:t> Producing </a:t>
            </a:r>
            <a:r>
              <a:rPr lang="en-AU" dirty="0" err="1"/>
              <a:t>Enterobacteriales</a:t>
            </a:r>
            <a:r>
              <a:rPr lang="en-AU" dirty="0"/>
              <a:t> (CPE) are a family of bacteria that normally live harmlessly in our bowel e.g. </a:t>
            </a:r>
            <a:r>
              <a:rPr lang="en-AU" i="1" dirty="0"/>
              <a:t>E.coli</a:t>
            </a:r>
          </a:p>
          <a:p>
            <a:pPr lvl="2"/>
            <a:r>
              <a:rPr lang="en-AU" dirty="0"/>
              <a:t>Among the top AMR threats worldwide because of limited AB options</a:t>
            </a:r>
          </a:p>
          <a:p>
            <a:pPr lvl="2"/>
            <a:r>
              <a:rPr lang="en-AU" dirty="0"/>
              <a:t>↑</a:t>
            </a:r>
            <a:r>
              <a:rPr lang="en-AU" dirty="0" err="1"/>
              <a:t>ing</a:t>
            </a:r>
            <a:r>
              <a:rPr lang="en-AU" dirty="0"/>
              <a:t> in detection</a:t>
            </a:r>
          </a:p>
          <a:p>
            <a:pPr lvl="2"/>
            <a:r>
              <a:rPr lang="en-AU" dirty="0"/>
              <a:t>Almost ¾ of CPE found in people aged &gt; 50 </a:t>
            </a:r>
            <a:r>
              <a:rPr lang="en-AU" dirty="0" err="1"/>
              <a:t>yrs</a:t>
            </a:r>
            <a:endParaRPr lang="en-AU" dirty="0"/>
          </a:p>
          <a:p>
            <a:pPr lvl="1"/>
            <a:r>
              <a:rPr lang="en-AU" i="1" dirty="0" err="1"/>
              <a:t>Pseudamonas</a:t>
            </a:r>
            <a:r>
              <a:rPr lang="en-AU" i="1" dirty="0"/>
              <a:t> aeruginosa</a:t>
            </a:r>
          </a:p>
          <a:p>
            <a:pPr lvl="2"/>
            <a:r>
              <a:rPr lang="en-AU" dirty="0"/>
              <a:t>Major cause of </a:t>
            </a:r>
            <a:r>
              <a:rPr lang="en-AU" dirty="0" err="1"/>
              <a:t>HAIs</a:t>
            </a:r>
            <a:r>
              <a:rPr lang="en-AU" dirty="0"/>
              <a:t> &amp; ↑</a:t>
            </a:r>
            <a:r>
              <a:rPr lang="en-AU" dirty="0" err="1"/>
              <a:t>ing</a:t>
            </a:r>
            <a:r>
              <a:rPr lang="en-AU" dirty="0"/>
              <a:t> AMR (naturally resistant to AMs)</a:t>
            </a:r>
          </a:p>
          <a:p>
            <a:pPr lvl="1"/>
            <a:r>
              <a:rPr lang="en-AU" i="1" dirty="0"/>
              <a:t>Enterococcus</a:t>
            </a:r>
            <a:r>
              <a:rPr lang="en-AU" dirty="0"/>
              <a:t> species</a:t>
            </a:r>
          </a:p>
          <a:p>
            <a:pPr lvl="2"/>
            <a:r>
              <a:rPr lang="en-AU" dirty="0"/>
              <a:t>Normal GI flora →serious infection if they travel to other parts of the body</a:t>
            </a:r>
          </a:p>
          <a:p>
            <a:pPr lvl="2"/>
            <a:r>
              <a:rPr lang="en-AU" dirty="0"/>
              <a:t>↑</a:t>
            </a:r>
            <a:r>
              <a:rPr lang="en-AU" dirty="0" err="1"/>
              <a:t>ing</a:t>
            </a:r>
            <a:r>
              <a:rPr lang="en-AU" dirty="0"/>
              <a:t> AMR</a:t>
            </a:r>
          </a:p>
          <a:p>
            <a:pPr lvl="1"/>
            <a:r>
              <a:rPr lang="en-AU" i="1" dirty="0"/>
              <a:t>Candida auris </a:t>
            </a:r>
            <a:r>
              <a:rPr lang="en-AU" dirty="0"/>
              <a:t>– emerging</a:t>
            </a:r>
            <a:r>
              <a:rPr lang="en-AU" i="1" dirty="0"/>
              <a:t> Candida </a:t>
            </a:r>
            <a:r>
              <a:rPr lang="en-AU" dirty="0"/>
              <a:t>species</a:t>
            </a:r>
          </a:p>
          <a:p>
            <a:pPr lvl="2"/>
            <a:r>
              <a:rPr lang="en-AU" dirty="0"/>
              <a:t>ass. with international outbreaks of invasive fungal infections</a:t>
            </a:r>
          </a:p>
          <a:p>
            <a:pPr lvl="2"/>
            <a:r>
              <a:rPr lang="en-AU" dirty="0"/>
              <a:t>AMR &amp; ↑</a:t>
            </a:r>
            <a:r>
              <a:rPr lang="en-AU" dirty="0" err="1"/>
              <a:t>ing</a:t>
            </a:r>
            <a:r>
              <a:rPr lang="en-AU" dirty="0"/>
              <a:t> in detection</a:t>
            </a:r>
          </a:p>
          <a:p>
            <a:pPr marL="457200" lvl="1" indent="0">
              <a:buNone/>
            </a:pPr>
            <a:endParaRPr lang="en-AU" sz="1200" dirty="0"/>
          </a:p>
          <a:p>
            <a:pPr marL="457200" lvl="1" indent="0" algn="r">
              <a:buNone/>
            </a:pPr>
            <a:r>
              <a:rPr lang="en-AU" sz="1200" dirty="0"/>
              <a:t>Ref: </a:t>
            </a:r>
            <a:r>
              <a:rPr lang="en-AU" sz="1200" dirty="0">
                <a:hlinkClick r:id="rId2"/>
              </a:rPr>
              <a:t>https://</a:t>
            </a:r>
            <a:r>
              <a:rPr lang="en-AU" sz="1200" dirty="0" err="1">
                <a:hlinkClick r:id="rId2"/>
              </a:rPr>
              <a:t>www.safetyandquality.gov.au</a:t>
            </a:r>
            <a:r>
              <a:rPr lang="en-AU" sz="1200" dirty="0">
                <a:hlinkClick r:id="rId2"/>
              </a:rPr>
              <a:t>/publications-and-resources/resource-library/</a:t>
            </a:r>
            <a:r>
              <a:rPr lang="en-AU" sz="1200" dirty="0" err="1">
                <a:hlinkClick r:id="rId2"/>
              </a:rPr>
              <a:t>caralert</a:t>
            </a:r>
            <a:r>
              <a:rPr lang="en-AU" sz="1200" dirty="0">
                <a:hlinkClick r:id="rId2"/>
              </a:rPr>
              <a:t>-annual-report-2023</a:t>
            </a:r>
            <a:endParaRPr lang="en-AU" sz="1200" dirty="0"/>
          </a:p>
        </p:txBody>
      </p:sp>
    </p:spTree>
    <p:extLst>
      <p:ext uri="{BB962C8B-B14F-4D97-AF65-F5344CB8AC3E}">
        <p14:creationId xmlns:p14="http://schemas.microsoft.com/office/powerpoint/2010/main" val="275058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4012-8512-C0D7-79F3-2DBA03DD52E5}"/>
              </a:ext>
            </a:extLst>
          </p:cNvPr>
          <p:cNvSpPr>
            <a:spLocks noGrp="1"/>
          </p:cNvSpPr>
          <p:nvPr>
            <p:ph type="title"/>
          </p:nvPr>
        </p:nvSpPr>
        <p:spPr>
          <a:xfrm>
            <a:off x="838200" y="365125"/>
            <a:ext cx="10515600" cy="820879"/>
          </a:xfrm>
        </p:spPr>
        <p:txBody>
          <a:bodyPr/>
          <a:lstStyle/>
          <a:p>
            <a:r>
              <a:rPr lang="en-AU" b="1" dirty="0"/>
              <a:t>Antimicrobial resistance</a:t>
            </a:r>
          </a:p>
        </p:txBody>
      </p:sp>
      <p:sp>
        <p:nvSpPr>
          <p:cNvPr id="3" name="Content Placeholder 2">
            <a:extLst>
              <a:ext uri="{FF2B5EF4-FFF2-40B4-BE49-F238E27FC236}">
                <a16:creationId xmlns:a16="http://schemas.microsoft.com/office/drawing/2014/main" id="{C1E53229-592B-3263-D69A-2A309AF9E334}"/>
              </a:ext>
            </a:extLst>
          </p:cNvPr>
          <p:cNvSpPr>
            <a:spLocks noGrp="1"/>
          </p:cNvSpPr>
          <p:nvPr>
            <p:ph idx="1"/>
          </p:nvPr>
        </p:nvSpPr>
        <p:spPr>
          <a:xfrm>
            <a:off x="838200" y="1186004"/>
            <a:ext cx="10515600" cy="4990959"/>
          </a:xfrm>
        </p:spPr>
        <p:txBody>
          <a:bodyPr>
            <a:normAutofit/>
          </a:bodyPr>
          <a:lstStyle/>
          <a:p>
            <a:r>
              <a:rPr lang="en-AU" dirty="0"/>
              <a:t>The ability of microorganisms to alter themselves so they are unaffected by an antimicrobial that would usually be effective. </a:t>
            </a:r>
          </a:p>
          <a:p>
            <a:r>
              <a:rPr lang="en-AU" dirty="0"/>
              <a:t>Natural resistance</a:t>
            </a:r>
          </a:p>
          <a:p>
            <a:pPr lvl="1"/>
            <a:r>
              <a:rPr lang="en-AU" dirty="0"/>
              <a:t>Intrinsic to the species of microorganism</a:t>
            </a:r>
          </a:p>
          <a:p>
            <a:pPr lvl="1"/>
            <a:r>
              <a:rPr lang="en-AU" dirty="0"/>
              <a:t>Induced after exposure to an antimicrobial</a:t>
            </a:r>
          </a:p>
          <a:p>
            <a:pPr lvl="1"/>
            <a:r>
              <a:rPr lang="en-AU" dirty="0"/>
              <a:t>Independent of previous antimicrobial exposure</a:t>
            </a:r>
          </a:p>
          <a:p>
            <a:pPr lvl="1"/>
            <a:r>
              <a:rPr lang="en-AU" dirty="0"/>
              <a:t>Not related to horizontal gene transfer</a:t>
            </a:r>
          </a:p>
          <a:p>
            <a:pPr lvl="2"/>
            <a:r>
              <a:rPr lang="en-AU" dirty="0"/>
              <a:t>E.g. enterococci to aminoglycosides, cephalosporins and </a:t>
            </a:r>
            <a:r>
              <a:rPr lang="en-AU" dirty="0" err="1"/>
              <a:t>lincosamides</a:t>
            </a:r>
            <a:endParaRPr lang="en-AU" dirty="0"/>
          </a:p>
          <a:p>
            <a:r>
              <a:rPr lang="en-AU" dirty="0"/>
              <a:t>Acquisition of genetic material through horizontal transfer</a:t>
            </a:r>
          </a:p>
          <a:p>
            <a:endParaRPr lang="en-AU" dirty="0"/>
          </a:p>
          <a:p>
            <a:endParaRPr lang="en-AU" dirty="0"/>
          </a:p>
        </p:txBody>
      </p:sp>
    </p:spTree>
    <p:extLst>
      <p:ext uri="{BB962C8B-B14F-4D97-AF65-F5344CB8AC3E}">
        <p14:creationId xmlns:p14="http://schemas.microsoft.com/office/powerpoint/2010/main" val="15433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14.0.5919"/>
  <p:tag name="SLIDO_PRESENTATION_ID" val="6016bd70-56fb-4fee-9587-e62a3c14cec8"/>
  <p:tag name="SLIDO_EVENT_UUID" val="bcd06b89-b9b5-4aa4-94eb-4f75293bf104"/>
  <p:tag name="SLIDO_EVENT_SECTION_UUID" val="685fe837-eb68-499f-83e5-85f3ad8eeb77"/>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MzM4NjgzOTF9"/>
  <p:tag name="SLIDO_TYPE" val="SlidoPoll"/>
  <p:tag name="SLIDO_POLL_UUID" val="5e742c38-a449-4bf1-90ef-f3053ea8cf42"/>
  <p:tag name="SLIDO_TIMELINE" val="W3sicG9sbFF1ZXN0aW9uVXVpZCI6IjcxOTViMzQ5LWFkMjItNGU3MC05MWVlLWM5ZmFmM2IwZmEzYy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zM4NjgxMzN9"/>
  <p:tag name="SLIDO_TYPE" val="SlidoPoll"/>
  <p:tag name="SLIDO_POLL_UUID" val="eee2de61-7752-434d-abfa-802532120b89"/>
  <p:tag name="SLIDO_TIMELINE" val="W3sicG9sbFF1ZXN0aW9uVXVpZCI6ImNmMjkwNDdjLTE1MDMtNDQzZC1iNWViLWUxNWRjM2E2NTYzNSIsInNob3dSZXN1bHRzIjp0cnVlLCJzaG93Q29ycmVjdEFuc3dlcnMiOmZhbHNlLCJ2b3RpbmdMb2NrZWQiOmZhbHNlfV0="/>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MzM4NzEwMzB9"/>
  <p:tag name="SLIDO_TYPE" val="SlidoPoll"/>
  <p:tag name="SLIDO_POLL_UUID" val="7c29a313-6919-4438-b481-d9a61d141c1a"/>
  <p:tag name="SLIDO_TIMELINE" val="W3sicG9sbFF1ZXN0aW9uVXVpZCI6ImUyMTZmMjIyLTBhZTItNDg1Ny04NzUwLThmZDNjY2JhNTc5My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5.xml><?xml version="1.0" encoding="utf-8"?>
<p:tagLst xmlns:a="http://schemas.openxmlformats.org/drawingml/2006/main" xmlns:r="http://schemas.openxmlformats.org/officeDocument/2006/relationships" xmlns:p="http://schemas.openxmlformats.org/presentationml/2006/main">
  <p:tag name="SLIDO_ELEMENT" val="dotty"/>
</p:tagLst>
</file>

<file path=ppt/tags/tag26.xml><?xml version="1.0" encoding="utf-8"?>
<p:tagLst xmlns:a="http://schemas.openxmlformats.org/drawingml/2006/main" xmlns:r="http://schemas.openxmlformats.org/officeDocument/2006/relationships" xmlns:p="http://schemas.openxmlformats.org/presentationml/2006/main">
  <p:tag name="SLIDO_ELEMENT" val="logo"/>
</p:tagLst>
</file>

<file path=ppt/tags/tag2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8.xml><?xml version="1.0" encoding="utf-8"?>
<p:tagLst xmlns:a="http://schemas.openxmlformats.org/drawingml/2006/main" xmlns:r="http://schemas.openxmlformats.org/officeDocument/2006/relationships" xmlns:p="http://schemas.openxmlformats.org/presentationml/2006/main">
  <p:tag name="SLIDO_ELEMENT" val="title"/>
</p:tagLst>
</file>

<file path=ppt/tags/tag29.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0.xml><?xml version="1.0" encoding="utf-8"?>
<p:tagLst xmlns:a="http://schemas.openxmlformats.org/drawingml/2006/main" xmlns:r="http://schemas.openxmlformats.org/officeDocument/2006/relationships" xmlns:p="http://schemas.openxmlformats.org/presentationml/2006/main">
  <p:tag name="SLIDO_METADATA" val="eyJUaW1lc3RhbXAiOjE3MzM4Njg0NzF9"/>
  <p:tag name="SLIDO_TYPE" val="SlidoPoll"/>
  <p:tag name="SLIDO_POLL_UUID" val="3c1786ab-865a-4987-ae50-c430de7108c6"/>
  <p:tag name="SLIDO_TIMELINE" val="W3sicG9sbFF1ZXN0aW9uVXVpZCI6IjViNGFkYWY3LTVhNjMtNDIwNC05MjQ2LWY3NjAxZDU3MTU0NCIsInNob3dSZXN1bHRzIjp0cnVlLCJzaG93Q29ycmVjdEFuc3dlcnMiOmZhbHNlLCJ2b3RpbmdMb2NrZWQiOmZhbHNlfV0="/>
</p:tagLst>
</file>

<file path=ppt/tags/tag31.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2.xml><?xml version="1.0" encoding="utf-8"?>
<p:tagLst xmlns:a="http://schemas.openxmlformats.org/drawingml/2006/main" xmlns:r="http://schemas.openxmlformats.org/officeDocument/2006/relationships" xmlns:p="http://schemas.openxmlformats.org/presentationml/2006/main">
  <p:tag name="SLIDO_ELEMENT" val="dotty"/>
</p:tagLst>
</file>

<file path=ppt/tags/tag33.xml><?xml version="1.0" encoding="utf-8"?>
<p:tagLst xmlns:a="http://schemas.openxmlformats.org/drawingml/2006/main" xmlns:r="http://schemas.openxmlformats.org/officeDocument/2006/relationships" xmlns:p="http://schemas.openxmlformats.org/presentationml/2006/main">
  <p:tag name="SLIDO_ELEMENT" val="logo"/>
</p:tagLst>
</file>

<file path=ppt/tags/tag3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35.xml><?xml version="1.0" encoding="utf-8"?>
<p:tagLst xmlns:a="http://schemas.openxmlformats.org/drawingml/2006/main" xmlns:r="http://schemas.openxmlformats.org/officeDocument/2006/relationships" xmlns:p="http://schemas.openxmlformats.org/presentationml/2006/main">
  <p:tag name="SLIDO_ELEMENT" val="title"/>
</p:tagLst>
</file>

<file path=ppt/tags/tag3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7.xml><?xml version="1.0" encoding="utf-8"?>
<p:tagLst xmlns:a="http://schemas.openxmlformats.org/drawingml/2006/main" xmlns:r="http://schemas.openxmlformats.org/officeDocument/2006/relationships" xmlns:p="http://schemas.openxmlformats.org/presentationml/2006/main">
  <p:tag name="SLIDO_METADATA" val="eyJUaW1lc3RhbXAiOjE3MzM4Njg4Nzl9"/>
  <p:tag name="SLIDO_TYPE" val="SlidoPoll"/>
  <p:tag name="SLIDO_POLL_UUID" val="37159d11-a469-4d7a-a383-8906ae2a07c7"/>
  <p:tag name="SLIDO_TIMELINE" val="W3sicG9sbFF1ZXN0aW9uVXVpZCI6IjQ3NWI3Zjg5LTM5ZTQtNDFmMC1iNDRlLWY5OWI4OTZjMTRhYiIsInNob3dSZXN1bHRzIjp0cnVlLCJzaG93Q29ycmVjdEFuc3dlcnMiOmZhbHNlLCJ2b3RpbmdMb2NrZWQiOmZhbHNlfV0="/>
</p:tagLst>
</file>

<file path=ppt/tags/tag38.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9.xml><?xml version="1.0" encoding="utf-8"?>
<p:tagLst xmlns:a="http://schemas.openxmlformats.org/drawingml/2006/main" xmlns:r="http://schemas.openxmlformats.org/officeDocument/2006/relationships" xmlns:p="http://schemas.openxmlformats.org/presentationml/2006/main">
  <p:tag name="SLIDO_ELEMENT" val="dotty"/>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40.xml><?xml version="1.0" encoding="utf-8"?>
<p:tagLst xmlns:a="http://schemas.openxmlformats.org/drawingml/2006/main" xmlns:r="http://schemas.openxmlformats.org/officeDocument/2006/relationships" xmlns:p="http://schemas.openxmlformats.org/presentationml/2006/main">
  <p:tag name="SLIDO_ELEMENT" val="logo"/>
</p:tagLst>
</file>

<file path=ppt/tags/tag4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2.xml><?xml version="1.0" encoding="utf-8"?>
<p:tagLst xmlns:a="http://schemas.openxmlformats.org/drawingml/2006/main" xmlns:r="http://schemas.openxmlformats.org/officeDocument/2006/relationships" xmlns:p="http://schemas.openxmlformats.org/presentationml/2006/main">
  <p:tag name="SLIDO_ELEMENT" val="title"/>
</p:tagLst>
</file>

<file path=ppt/tags/tag43.xml><?xml version="1.0" encoding="utf-8"?>
<p:tagLst xmlns:a="http://schemas.openxmlformats.org/drawingml/2006/main" xmlns:r="http://schemas.openxmlformats.org/officeDocument/2006/relationships" xmlns:p="http://schemas.openxmlformats.org/presentationml/2006/main">
  <p:tag name="SLIDO_ELEMENT" val="footer"/>
</p:tagLst>
</file>

<file path=ppt/tags/tag44.xml><?xml version="1.0" encoding="utf-8"?>
<p:tagLst xmlns:a="http://schemas.openxmlformats.org/drawingml/2006/main" xmlns:r="http://schemas.openxmlformats.org/officeDocument/2006/relationships" xmlns:p="http://schemas.openxmlformats.org/presentationml/2006/main">
  <p:tag name="SLIDO_METADATA" val="eyJUaW1lc3RhbXAiOjE3MzM4Njg4NDl9"/>
  <p:tag name="SLIDO_TYPE" val="SlidoPoll"/>
  <p:tag name="SLIDO_POLL_UUID" val="45dc909f-3c28-4499-a201-e953df65cc84"/>
  <p:tag name="SLIDO_TIMELINE" val="W3sicG9sbFF1ZXN0aW9uVXVpZCI6IjBhNTZiMmM5LTZkNWYtNDI1OC04NTFhLWUwODU0YzI1YzM3MCIsInNob3dSZXN1bHRzIjp0cnVlLCJzaG93Q29ycmVjdEFuc3dlcnMiOmZhbHNlLCJ2b3RpbmdMb2NrZWQiOmZhbHNlfV0="/>
</p:tagLst>
</file>

<file path=ppt/tags/tag45.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6.xml><?xml version="1.0" encoding="utf-8"?>
<p:tagLst xmlns:a="http://schemas.openxmlformats.org/drawingml/2006/main" xmlns:r="http://schemas.openxmlformats.org/officeDocument/2006/relationships" xmlns:p="http://schemas.openxmlformats.org/presentationml/2006/main">
  <p:tag name="SLIDO_ELEMENT" val="dotty"/>
</p:tagLst>
</file>

<file path=ppt/tags/tag47.xml><?xml version="1.0" encoding="utf-8"?>
<p:tagLst xmlns:a="http://schemas.openxmlformats.org/drawingml/2006/main" xmlns:r="http://schemas.openxmlformats.org/officeDocument/2006/relationships" xmlns:p="http://schemas.openxmlformats.org/presentationml/2006/main">
  <p:tag name="SLIDO_ELEMENT" val="logo"/>
</p:tagLst>
</file>

<file path=ppt/tags/tag4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9.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50.xml><?xml version="1.0" encoding="utf-8"?>
<p:tagLst xmlns:a="http://schemas.openxmlformats.org/drawingml/2006/main" xmlns:r="http://schemas.openxmlformats.org/officeDocument/2006/relationships" xmlns:p="http://schemas.openxmlformats.org/presentationml/2006/main">
  <p:tag name="SLIDO_ELEMENT" val="footer"/>
</p:tagLst>
</file>

<file path=ppt/tags/tag51.xml><?xml version="1.0" encoding="utf-8"?>
<p:tagLst xmlns:a="http://schemas.openxmlformats.org/drawingml/2006/main" xmlns:r="http://schemas.openxmlformats.org/officeDocument/2006/relationships" xmlns:p="http://schemas.openxmlformats.org/presentationml/2006/main">
  <p:tag name="SLIDO_METADATA" val="eyJUaW1lc3RhbXAiOjE3MzM4NzM3Njh9"/>
  <p:tag name="SLIDO_TYPE" val="SlidoQA"/>
</p:tagLst>
</file>

<file path=ppt/tags/tag52.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53.xml><?xml version="1.0" encoding="utf-8"?>
<p:tagLst xmlns:a="http://schemas.openxmlformats.org/drawingml/2006/main" xmlns:r="http://schemas.openxmlformats.org/officeDocument/2006/relationships" xmlns:p="http://schemas.openxmlformats.org/presentationml/2006/main">
  <p:tag name="SLIDO_ELEMENT" val="dotty"/>
</p:tagLst>
</file>

<file path=ppt/tags/tag54.xml><?xml version="1.0" encoding="utf-8"?>
<p:tagLst xmlns:a="http://schemas.openxmlformats.org/drawingml/2006/main" xmlns:r="http://schemas.openxmlformats.org/officeDocument/2006/relationships" xmlns:p="http://schemas.openxmlformats.org/presentationml/2006/main">
  <p:tag name="SLIDO_ELEMENT" val="logo"/>
</p:tagLst>
</file>

<file path=ppt/tags/tag5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56.xml><?xml version="1.0" encoding="utf-8"?>
<p:tagLst xmlns:a="http://schemas.openxmlformats.org/drawingml/2006/main" xmlns:r="http://schemas.openxmlformats.org/officeDocument/2006/relationships" xmlns:p="http://schemas.openxmlformats.org/presentationml/2006/main">
  <p:tag name="SLIDO_ELEMENT" val="title"/>
</p:tagLst>
</file>

<file path=ppt/tags/tag57.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MzM4NjgyMjF9"/>
  <p:tag name="SLIDO_TYPE" val="SlidoPoll"/>
  <p:tag name="SLIDO_POLL_UUID" val="e6009d14-8ed7-4dea-aa60-043366cb33c7"/>
  <p:tag name="SLIDO_TIMELINE" val="W3sicG9sbFF1ZXN0aW9uVXVpZCI6ImY5MmE4NDE1LTY1ODItNDE4ZS1hMzMxLWM1ODkyN2Y0OWI5NCIsInNob3dSZXN1bHRzIjp0cnVlLCJzaG93Q29ycmVjdEFuc3dlcnMiOmZhbHNlLCJ2b3RpbmdMb2NrZWQiOmZhbHNlfV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HE9011_BrandRefresh_PowerPointTemplate_16-9_v1.3">
  <a:themeElements>
    <a:clrScheme name="BH">
      <a:dk1>
        <a:srgbClr val="000000"/>
      </a:dk1>
      <a:lt1>
        <a:srgbClr val="FFFFFF"/>
      </a:lt1>
      <a:dk2>
        <a:srgbClr val="4B4B4B"/>
      </a:dk2>
      <a:lt2>
        <a:srgbClr val="FFFFFF"/>
      </a:lt2>
      <a:accent1>
        <a:srgbClr val="98144D"/>
      </a:accent1>
      <a:accent2>
        <a:srgbClr val="6A6463"/>
      </a:accent2>
      <a:accent3>
        <a:srgbClr val="F15B4A"/>
      </a:accent3>
      <a:accent4>
        <a:srgbClr val="81286C"/>
      </a:accent4>
      <a:accent5>
        <a:srgbClr val="02A5AB"/>
      </a:accent5>
      <a:accent6>
        <a:srgbClr val="5E5CA8"/>
      </a:accent6>
      <a:hlink>
        <a:srgbClr val="EF4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 Forum 5.5.22.potx [Autosaved]" id="{4ABDB61D-570E-491B-BF86-AA6CDBAD654F}" vid="{D07496FD-3E56-4E50-BCC7-BD98DB467A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EAB278AFA82D4A97ABAF74DF46C099" ma:contentTypeVersion="18" ma:contentTypeDescription="Create a new document." ma:contentTypeScope="" ma:versionID="7138f30c9f76f33d64bd2c6c365cd27b">
  <xsd:schema xmlns:xsd="http://www.w3.org/2001/XMLSchema" xmlns:xs="http://www.w3.org/2001/XMLSchema" xmlns:p="http://schemas.microsoft.com/office/2006/metadata/properties" xmlns:ns2="614eb5ac-d6cd-4f59-a3aa-744c9766c7ff" xmlns:ns3="767fe1fb-a778-4607-880f-66c4ec81c6ad" targetNamespace="http://schemas.microsoft.com/office/2006/metadata/properties" ma:root="true" ma:fieldsID="e443e81537f9ab56f88242c5704198df" ns2:_="" ns3:_="">
    <xsd:import namespace="614eb5ac-d6cd-4f59-a3aa-744c9766c7ff"/>
    <xsd:import namespace="767fe1fb-a778-4607-880f-66c4ec81c6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eb5ac-d6cd-4f59-a3aa-744c9766c7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12c2ea-3e67-4785-8bf5-4f19be5ece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7fe1fb-a778-4607-880f-66c4ec81c6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4620d9-cf6e-4e80-bb36-7d0e92f1d687}" ma:internalName="TaxCatchAll" ma:showField="CatchAllData" ma:web="767fe1fb-a778-4607-880f-66c4ec81c6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7fe1fb-a778-4607-880f-66c4ec81c6ad" xsi:nil="true"/>
    <lcf76f155ced4ddcb4097134ff3c332f xmlns="614eb5ac-d6cd-4f59-a3aa-744c9766c7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73FF42-AED6-4951-8BC0-6030E891ADDB}"/>
</file>

<file path=customXml/itemProps2.xml><?xml version="1.0" encoding="utf-8"?>
<ds:datastoreItem xmlns:ds="http://schemas.openxmlformats.org/officeDocument/2006/customXml" ds:itemID="{6C673F55-98C7-4F3C-ACCC-5CD1B68D0F5D}"/>
</file>

<file path=customXml/itemProps3.xml><?xml version="1.0" encoding="utf-8"?>
<ds:datastoreItem xmlns:ds="http://schemas.openxmlformats.org/officeDocument/2006/customXml" ds:itemID="{B6B59253-BC3B-4DE0-8094-7730EC7FA153}"/>
</file>

<file path=docProps/app.xml><?xml version="1.0" encoding="utf-8"?>
<Properties xmlns="http://schemas.openxmlformats.org/officeDocument/2006/extended-properties" xmlns:vt="http://schemas.openxmlformats.org/officeDocument/2006/docPropsVTypes">
  <TotalTime>1937</TotalTime>
  <Words>3575</Words>
  <Application>Microsoft Office PowerPoint</Application>
  <PresentationFormat>Widescreen</PresentationFormat>
  <Paragraphs>338</Paragraphs>
  <Slides>33</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Aptos</vt:lpstr>
      <vt:lpstr>Arial</vt:lpstr>
      <vt:lpstr>Calibri</vt:lpstr>
      <vt:lpstr>Calibri Light</vt:lpstr>
      <vt:lpstr>Helvetica Neue</vt:lpstr>
      <vt:lpstr>Roihu</vt:lpstr>
      <vt:lpstr>Symbol</vt:lpstr>
      <vt:lpstr>Office Theme</vt:lpstr>
      <vt:lpstr>BHE9011_BrandRefresh_PowerPointTemplate_16-9_v1.3</vt:lpstr>
      <vt:lpstr>Multi Resistant Organisms (MROs)  in Residential Aged Care</vt:lpstr>
      <vt:lpstr>Acknowledgement of Country</vt:lpstr>
      <vt:lpstr>PowerPoint Presentation</vt:lpstr>
      <vt:lpstr>PowerPoint Presentation</vt:lpstr>
      <vt:lpstr>Content</vt:lpstr>
      <vt:lpstr>What’s the concern</vt:lpstr>
      <vt:lpstr>What are MROs</vt:lpstr>
      <vt:lpstr>Increasing problem</vt:lpstr>
      <vt:lpstr>Antimicrobial resistance</vt:lpstr>
      <vt:lpstr>How AMR moves between microorganisms.</vt:lpstr>
      <vt:lpstr>Mechanisms of resistance</vt:lpstr>
      <vt:lpstr>Risk factors for MROs</vt:lpstr>
      <vt:lpstr>MRO and IPC</vt:lpstr>
      <vt:lpstr>Standard Precautions</vt:lpstr>
      <vt:lpstr>Transmission Based Precautions</vt:lpstr>
      <vt:lpstr>Standard care </vt:lpstr>
      <vt:lpstr>Environmental cleaning</vt:lpstr>
      <vt:lpstr>Resident placement</vt:lpstr>
      <vt:lpstr>Participation in group activities and attending communal areas</vt:lpstr>
      <vt:lpstr>Residents living with a cognitive deficit</vt:lpstr>
      <vt:lpstr>PowerPoint Presentation</vt:lpstr>
      <vt:lpstr>Staff education</vt:lpstr>
      <vt:lpstr>Communication and alerts</vt:lpstr>
      <vt:lpstr>Summary</vt:lpstr>
      <vt:lpstr>Resident – management of transmission risk assessment guide </vt:lpstr>
      <vt:lpstr>Case study</vt:lpstr>
      <vt:lpstr>PowerPoint Presentation</vt:lpstr>
      <vt:lpstr>PowerPoint Presentation</vt:lpstr>
      <vt:lpstr>Case study</vt:lpstr>
      <vt:lpstr>PowerPoint Presentation</vt:lpstr>
      <vt:lpstr>PowerPoint Presentation</vt:lpstr>
      <vt:lpstr>PowerPoint Presentation</vt:lpstr>
      <vt:lpstr>References</vt:lpstr>
    </vt:vector>
  </TitlesOfParts>
  <Company>SWARH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Sara Bonnici</dc:creator>
  <cp:lastModifiedBy>Carrie Spinks</cp:lastModifiedBy>
  <cp:revision>32</cp:revision>
  <dcterms:created xsi:type="dcterms:W3CDTF">2022-03-15T00:32:53Z</dcterms:created>
  <dcterms:modified xsi:type="dcterms:W3CDTF">2024-12-10T23:36:36Z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0x010100E4EAB278AFA82D4A97ABAF74DF46C099</vt:lpwstr>
  </property>
</Properties>
</file>