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1.xml" ContentType="application/vnd.openxmlformats-officedocument.presentationml.tags+xml"/>
  <Override PartName="/ppt/tags/tag8.xml" ContentType="application/vnd.openxmlformats-officedocument.presentationml.tags+xml"/>
  <Override PartName="/ppt/tags/tag3.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2.xml" ContentType="application/vnd.openxmlformats-officedocument.presentationml.tags+xml"/>
  <Override PartName="/ppt/tags/tag6.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48" r:id="rId2"/>
  </p:sldMasterIdLst>
  <p:sldIdLst>
    <p:sldId id="257" r:id="rId3"/>
    <p:sldId id="258" r:id="rId4"/>
    <p:sldId id="266" r:id="rId5"/>
    <p:sldId id="259" r:id="rId6"/>
    <p:sldId id="267" r:id="rId7"/>
    <p:sldId id="264" r:id="rId8"/>
    <p:sldId id="263" r:id="rId9"/>
    <p:sldId id="262" r:id="rId10"/>
    <p:sldId id="265" r:id="rId11"/>
    <p:sldId id="261" r:id="rId12"/>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6" d="100"/>
          <a:sy n="86" d="100"/>
        </p:scale>
        <p:origin x="88" y="5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18" Type="http://schemas.openxmlformats.org/officeDocument/2006/relationships/customXml" Target="../customXml/item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AB591B-D7B2-4ACF-93F2-8795FDA58C93}" type="datetimeFigureOut">
              <a:rPr lang="en-AU" smtClean="0"/>
              <a:t>11/12/2024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67A89E2-AC52-4835-B768-3761E9094329}" type="slidenum">
              <a:rPr lang="en-AU" smtClean="0"/>
              <a:t>‹#›</a:t>
            </a:fld>
            <a:endParaRPr lang="en-AU"/>
          </a:p>
        </p:txBody>
      </p:sp>
    </p:spTree>
    <p:extLst>
      <p:ext uri="{BB962C8B-B14F-4D97-AF65-F5344CB8AC3E}">
        <p14:creationId xmlns:p14="http://schemas.microsoft.com/office/powerpoint/2010/main" val="386816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AB591B-D7B2-4ACF-93F2-8795FDA58C93}" type="datetimeFigureOut">
              <a:rPr lang="en-AU" smtClean="0"/>
              <a:t>11/12/2024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7A89E2-AC52-4835-B768-3761E9094329}" type="slidenum">
              <a:rPr lang="en-AU" smtClean="0"/>
              <a:t>‹#›</a:t>
            </a:fld>
            <a:endParaRPr lang="en-AU"/>
          </a:p>
        </p:txBody>
      </p:sp>
    </p:spTree>
    <p:extLst>
      <p:ext uri="{BB962C8B-B14F-4D97-AF65-F5344CB8AC3E}">
        <p14:creationId xmlns:p14="http://schemas.microsoft.com/office/powerpoint/2010/main" val="274331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5AB591B-D7B2-4ACF-93F2-8795FDA58C93}" type="datetimeFigureOut">
              <a:rPr lang="en-AU" smtClean="0"/>
              <a:t>11/12/2024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7A89E2-AC52-4835-B768-3761E9094329}" type="slidenum">
              <a:rPr lang="en-AU" smtClean="0"/>
              <a:t>‹#›</a:t>
            </a:fld>
            <a:endParaRPr lang="en-AU"/>
          </a:p>
        </p:txBody>
      </p:sp>
    </p:spTree>
    <p:extLst>
      <p:ext uri="{BB962C8B-B14F-4D97-AF65-F5344CB8AC3E}">
        <p14:creationId xmlns:p14="http://schemas.microsoft.com/office/powerpoint/2010/main" val="278779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39AD85-B3DF-49BB-8082-CE99B2A55A04}" type="datetimeFigureOut">
              <a:rPr lang="en-AU" smtClean="0"/>
              <a:t>11/12/2024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42ECC16-5E81-46E1-8A70-879EB31E5BD5}" type="slidenum">
              <a:rPr lang="en-AU" smtClean="0"/>
              <a:t>‹#›</a:t>
            </a:fld>
            <a:endParaRPr lang="en-AU"/>
          </a:p>
        </p:txBody>
      </p:sp>
    </p:spTree>
    <p:extLst>
      <p:ext uri="{BB962C8B-B14F-4D97-AF65-F5344CB8AC3E}">
        <p14:creationId xmlns:p14="http://schemas.microsoft.com/office/powerpoint/2010/main" val="33566865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B591B-D7B2-4ACF-93F2-8795FDA58C93}" type="datetimeFigureOut">
              <a:rPr lang="en-AU" smtClean="0"/>
              <a:t>11/12/2024</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7A89E2-AC52-4835-B768-3761E9094329}" type="slidenum">
              <a:rPr lang="en-AU" smtClean="0"/>
              <a:t>‹#›</a:t>
            </a:fld>
            <a:endParaRPr lang="en-AU"/>
          </a:p>
        </p:txBody>
      </p:sp>
    </p:spTree>
    <p:extLst>
      <p:ext uri="{BB962C8B-B14F-4D97-AF65-F5344CB8AC3E}">
        <p14:creationId xmlns:p14="http://schemas.microsoft.com/office/powerpoint/2010/main" val="293088322"/>
      </p:ext>
    </p:extLst>
  </p:cSld>
  <p:clrMap bg1="lt1" tx1="dk1" bg2="lt2" tx2="dk2" accent1="accent1" accent2="accent2" accent3="accent3" accent4="accent4" accent5="accent5" accent6="accent6" hlink="hlink" folHlink="folHlink"/>
  <p:sldLayoutIdLst>
    <p:sldLayoutId id="2147483676" r:id="rId1"/>
    <p:sldLayoutId id="2147483674" r:id="rId2"/>
    <p:sldLayoutId id="2147483673"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39AD85-B3DF-49BB-8082-CE99B2A55A04}" type="datetimeFigureOut">
              <a:rPr lang="en-AU" smtClean="0"/>
              <a:t>11/12/2024</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2ECC16-5E81-46E1-8A70-879EB31E5BD5}" type="slidenum">
              <a:rPr lang="en-AU" smtClean="0"/>
              <a:t>‹#›</a:t>
            </a:fld>
            <a:endParaRPr lang="en-AU"/>
          </a:p>
        </p:txBody>
      </p:sp>
    </p:spTree>
    <p:extLst>
      <p:ext uri="{BB962C8B-B14F-4D97-AF65-F5344CB8AC3E}">
        <p14:creationId xmlns:p14="http://schemas.microsoft.com/office/powerpoint/2010/main" val="59432980"/>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hyperlink" Target="mailto:office@acipc.org.au"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4.xml"/><Relationship Id="rId13" Type="http://schemas.openxmlformats.org/officeDocument/2006/relationships/image" Target="../media/image9.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8.sv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7.png"/><Relationship Id="rId5" Type="http://schemas.openxmlformats.org/officeDocument/2006/relationships/tags" Target="../tags/tag6.xml"/><Relationship Id="rId10" Type="http://schemas.openxmlformats.org/officeDocument/2006/relationships/image" Target="../media/image6.svg"/><Relationship Id="rId4" Type="http://schemas.openxmlformats.org/officeDocument/2006/relationships/tags" Target="../tags/tag5.xml"/><Relationship Id="rId9" Type="http://schemas.openxmlformats.org/officeDocument/2006/relationships/image" Target="../media/image5.png"/><Relationship Id="rId1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acipc.org.au/aged-care/resources-australasian-aged-care/"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acipc.org.au/members/aged-care-connexion/"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acipc.org.au/acipc-aged-care-community-of-practice-webinar-series/"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FBED99-6FC1-4BB5-8A6B-F44752C39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10C423-C66B-464F-A223-AD7DA2E006EA}"/>
              </a:ext>
            </a:extLst>
          </p:cNvPr>
          <p:cNvSpPr>
            <a:spLocks noGrp="1"/>
          </p:cNvSpPr>
          <p:nvPr>
            <p:ph type="ctrTitle"/>
          </p:nvPr>
        </p:nvSpPr>
        <p:spPr>
          <a:xfrm>
            <a:off x="7512870" y="1124712"/>
            <a:ext cx="4023360" cy="3200400"/>
          </a:xfrm>
        </p:spPr>
        <p:txBody>
          <a:bodyPr>
            <a:normAutofit fontScale="90000"/>
          </a:bodyPr>
          <a:lstStyle/>
          <a:p>
            <a:pPr algn="l"/>
            <a:r>
              <a:rPr lang="en-GB" sz="4800" b="1" dirty="0"/>
              <a:t>Multi Resistant Organisms (MROs) </a:t>
            </a:r>
            <a:br>
              <a:rPr lang="en-GB" sz="4800" b="1" dirty="0"/>
            </a:br>
            <a:r>
              <a:rPr lang="en-GB" sz="4800" b="1" dirty="0"/>
              <a:t>in Residential Aged Care</a:t>
            </a:r>
            <a:endParaRPr lang="en-AU" sz="4800" b="1" dirty="0"/>
          </a:p>
        </p:txBody>
      </p:sp>
      <p:sp>
        <p:nvSpPr>
          <p:cNvPr id="3" name="Subtitle 2">
            <a:extLst>
              <a:ext uri="{FF2B5EF4-FFF2-40B4-BE49-F238E27FC236}">
                <a16:creationId xmlns:a16="http://schemas.microsoft.com/office/drawing/2014/main" id="{795FE7AE-D15E-4397-96F6-0987A6440455}"/>
              </a:ext>
            </a:extLst>
          </p:cNvPr>
          <p:cNvSpPr>
            <a:spLocks noGrp="1"/>
          </p:cNvSpPr>
          <p:nvPr>
            <p:ph type="subTitle" idx="1"/>
          </p:nvPr>
        </p:nvSpPr>
        <p:spPr>
          <a:xfrm>
            <a:off x="7512870" y="4873752"/>
            <a:ext cx="4023360" cy="1207008"/>
          </a:xfrm>
        </p:spPr>
        <p:txBody>
          <a:bodyPr>
            <a:normAutofit/>
          </a:bodyPr>
          <a:lstStyle/>
          <a:p>
            <a:pPr algn="l"/>
            <a:r>
              <a:rPr lang="en-AU" b="1" dirty="0"/>
              <a:t>With Penny </a:t>
            </a:r>
            <a:r>
              <a:rPr lang="en-AU" b="1" dirty="0" err="1"/>
              <a:t>Radalj</a:t>
            </a:r>
            <a:endParaRPr lang="en-AU" b="1" dirty="0"/>
          </a:p>
        </p:txBody>
      </p:sp>
      <p:pic>
        <p:nvPicPr>
          <p:cNvPr id="11" name="Picture 10" descr="A picture containing shape&#10;&#10;Description automatically generated">
            <a:extLst>
              <a:ext uri="{FF2B5EF4-FFF2-40B4-BE49-F238E27FC236}">
                <a16:creationId xmlns:a16="http://schemas.microsoft.com/office/drawing/2014/main" id="{7EF02376-EB71-4366-86AF-659577259F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923" y="1279787"/>
            <a:ext cx="5986876" cy="1631423"/>
          </a:xfrm>
          <a:prstGeom prst="rect">
            <a:avLst/>
          </a:prstGeom>
        </p:spPr>
      </p:pic>
      <p:sp>
        <p:nvSpPr>
          <p:cNvPr id="18" name="Rectangle 17">
            <a:extLst>
              <a:ext uri="{FF2B5EF4-FFF2-40B4-BE49-F238E27FC236}">
                <a16:creationId xmlns:a16="http://schemas.microsoft.com/office/drawing/2014/main" id="{8EA2E5B2-7E46-41D7-993E-1472B65ED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797303"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484E1283-CBB6-B26A-B1E6-038C7459AA4C}"/>
              </a:ext>
            </a:extLst>
          </p:cNvPr>
          <p:cNvPicPr>
            <a:picLocks noChangeAspect="1"/>
          </p:cNvPicPr>
          <p:nvPr/>
        </p:nvPicPr>
        <p:blipFill>
          <a:blip r:embed="rId3"/>
          <a:stretch>
            <a:fillRect/>
          </a:stretch>
        </p:blipFill>
        <p:spPr>
          <a:xfrm>
            <a:off x="605059" y="3823852"/>
            <a:ext cx="2811848" cy="2340864"/>
          </a:xfrm>
          <a:prstGeom prst="rect">
            <a:avLst/>
          </a:prstGeom>
        </p:spPr>
      </p:pic>
      <p:pic>
        <p:nvPicPr>
          <p:cNvPr id="8" name="Picture 7">
            <a:extLst>
              <a:ext uri="{FF2B5EF4-FFF2-40B4-BE49-F238E27FC236}">
                <a16:creationId xmlns:a16="http://schemas.microsoft.com/office/drawing/2014/main" id="{341B9DF8-BD53-27A7-403A-998AB83DB731}"/>
              </a:ext>
            </a:extLst>
          </p:cNvPr>
          <p:cNvPicPr>
            <a:picLocks noChangeAspect="1"/>
          </p:cNvPicPr>
          <p:nvPr/>
        </p:nvPicPr>
        <p:blipFill>
          <a:blip r:embed="rId4"/>
          <a:stretch>
            <a:fillRect/>
          </a:stretch>
        </p:blipFill>
        <p:spPr>
          <a:xfrm>
            <a:off x="3696835" y="3823852"/>
            <a:ext cx="2854712" cy="2340864"/>
          </a:xfrm>
          <a:prstGeom prst="rect">
            <a:avLst/>
          </a:prstGeom>
        </p:spPr>
      </p:pic>
      <p:sp>
        <p:nvSpPr>
          <p:cNvPr id="20" name="Rectangle 19">
            <a:extLst>
              <a:ext uri="{FF2B5EF4-FFF2-40B4-BE49-F238E27FC236}">
                <a16:creationId xmlns:a16="http://schemas.microsoft.com/office/drawing/2014/main" id="{789E161B-D345-4E9F-985D-649330815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18411"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28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0A05691-F36F-44DD-904C-144D68CAF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4D8B04E-38C1-07FA-FBA4-DE16E25B31A2}"/>
              </a:ext>
            </a:extLst>
          </p:cNvPr>
          <p:cNvPicPr>
            <a:picLocks noChangeAspect="1"/>
          </p:cNvPicPr>
          <p:nvPr/>
        </p:nvPicPr>
        <p:blipFill>
          <a:blip r:embed="rId2"/>
          <a:stretch>
            <a:fillRect/>
          </a:stretch>
        </p:blipFill>
        <p:spPr>
          <a:xfrm>
            <a:off x="441657" y="585216"/>
            <a:ext cx="2809505" cy="2338913"/>
          </a:xfrm>
          <a:prstGeom prst="rect">
            <a:avLst/>
          </a:prstGeom>
        </p:spPr>
      </p:pic>
      <p:pic>
        <p:nvPicPr>
          <p:cNvPr id="8" name="Picture 7">
            <a:extLst>
              <a:ext uri="{FF2B5EF4-FFF2-40B4-BE49-F238E27FC236}">
                <a16:creationId xmlns:a16="http://schemas.microsoft.com/office/drawing/2014/main" id="{0CD6EA66-3FD3-1681-7002-473F9C151C84}"/>
              </a:ext>
            </a:extLst>
          </p:cNvPr>
          <p:cNvPicPr>
            <a:picLocks noChangeAspect="1"/>
          </p:cNvPicPr>
          <p:nvPr/>
        </p:nvPicPr>
        <p:blipFill>
          <a:blip r:embed="rId3"/>
          <a:stretch>
            <a:fillRect/>
          </a:stretch>
        </p:blipFill>
        <p:spPr>
          <a:xfrm>
            <a:off x="3525236" y="641128"/>
            <a:ext cx="2873667" cy="2227091"/>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7EF02376-EB71-4366-86AF-659577259F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575" y="3834777"/>
            <a:ext cx="5989328" cy="1632091"/>
          </a:xfrm>
          <a:prstGeom prst="rect">
            <a:avLst/>
          </a:prstGeom>
        </p:spPr>
      </p:pic>
      <p:sp useBgFill="1">
        <p:nvSpPr>
          <p:cNvPr id="30" name="Rectangle 29">
            <a:extLst>
              <a:ext uri="{FF2B5EF4-FFF2-40B4-BE49-F238E27FC236}">
                <a16:creationId xmlns:a16="http://schemas.microsoft.com/office/drawing/2014/main" id="{D79DE9F7-28C4-4856-BA57-D696E124C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4892" y="633619"/>
            <a:ext cx="492741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D10C423-C66B-464F-A223-AD7DA2E006EA}"/>
              </a:ext>
            </a:extLst>
          </p:cNvPr>
          <p:cNvSpPr>
            <a:spLocks noGrp="1"/>
          </p:cNvSpPr>
          <p:nvPr>
            <p:ph type="ctrTitle"/>
          </p:nvPr>
        </p:nvSpPr>
        <p:spPr>
          <a:xfrm>
            <a:off x="7313516" y="641128"/>
            <a:ext cx="4056530" cy="1778890"/>
          </a:xfrm>
        </p:spPr>
        <p:txBody>
          <a:bodyPr vert="horz" lIns="91440" tIns="45720" rIns="91440" bIns="45720" rtlCol="0" anchor="ctr">
            <a:normAutofit/>
          </a:bodyPr>
          <a:lstStyle/>
          <a:p>
            <a:pPr algn="l"/>
            <a:r>
              <a:rPr lang="en-US" sz="1200" dirty="0"/>
              <a:t>Carrie Spinks</a:t>
            </a:r>
            <a:br>
              <a:rPr lang="en-US" sz="1200" b="1" dirty="0"/>
            </a:br>
            <a:r>
              <a:rPr lang="en-US" sz="1200" dirty="0"/>
              <a:t>Aged Care IPC Consultant</a:t>
            </a:r>
            <a:br>
              <a:rPr lang="en-US" sz="1200" dirty="0"/>
            </a:br>
            <a:r>
              <a:rPr lang="en-US" sz="1200" dirty="0"/>
              <a:t>carrie.spinks@acipc.org.au</a:t>
            </a:r>
          </a:p>
        </p:txBody>
      </p:sp>
      <p:sp>
        <p:nvSpPr>
          <p:cNvPr id="31" name="Rectangle 30">
            <a:extLst>
              <a:ext uri="{FF2B5EF4-FFF2-40B4-BE49-F238E27FC236}">
                <a16:creationId xmlns:a16="http://schemas.microsoft.com/office/drawing/2014/main" id="{E1F9ED9C-121B-44C6-A308-5824769C4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0884"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4A5F8185-F27B-4E99-A06C-007336FE3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52776" y="2121408"/>
            <a:ext cx="395865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A7A09BF-E51A-4C1D-B111-16FE4F6A4038}"/>
              </a:ext>
            </a:extLst>
          </p:cNvPr>
          <p:cNvSpPr txBox="1"/>
          <p:nvPr/>
        </p:nvSpPr>
        <p:spPr>
          <a:xfrm>
            <a:off x="7313516" y="4009262"/>
            <a:ext cx="4056530" cy="177889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050" b="1" dirty="0"/>
              <a:t>Australasian College for Infection Prevention and Control </a:t>
            </a:r>
          </a:p>
          <a:p>
            <a:pPr indent="-228600">
              <a:lnSpc>
                <a:spcPct val="90000"/>
              </a:lnSpc>
              <a:spcAft>
                <a:spcPts val="600"/>
              </a:spcAft>
              <a:buFont typeface="Arial" panose="020B0604020202020204" pitchFamily="34" charset="0"/>
              <a:buChar char="•"/>
            </a:pPr>
            <a:r>
              <a:rPr lang="en-US" sz="1050" dirty="0"/>
              <a:t>Level 6</a:t>
            </a:r>
          </a:p>
          <a:p>
            <a:pPr indent="-228600">
              <a:lnSpc>
                <a:spcPct val="90000"/>
              </a:lnSpc>
              <a:spcAft>
                <a:spcPts val="600"/>
              </a:spcAft>
              <a:buFont typeface="Arial" panose="020B0604020202020204" pitchFamily="34" charset="0"/>
              <a:buChar char="•"/>
            </a:pPr>
            <a:r>
              <a:rPr lang="en-US" sz="1050" dirty="0"/>
              <a:t>152 Macquarie Steet</a:t>
            </a:r>
          </a:p>
          <a:p>
            <a:pPr indent="-228600">
              <a:lnSpc>
                <a:spcPct val="90000"/>
              </a:lnSpc>
              <a:spcAft>
                <a:spcPts val="600"/>
              </a:spcAft>
              <a:buFont typeface="Arial" panose="020B0604020202020204" pitchFamily="34" charset="0"/>
              <a:buChar char="•"/>
            </a:pPr>
            <a:r>
              <a:rPr lang="en-US" sz="1050" dirty="0"/>
              <a:t>Hobart TAS 7000</a:t>
            </a:r>
          </a:p>
          <a:p>
            <a:pPr indent="-228600">
              <a:lnSpc>
                <a:spcPct val="90000"/>
              </a:lnSpc>
              <a:spcAft>
                <a:spcPts val="600"/>
              </a:spcAft>
              <a:buFont typeface="Arial" panose="020B0604020202020204" pitchFamily="34" charset="0"/>
              <a:buChar char="•"/>
            </a:pPr>
            <a:endParaRPr lang="en-US" sz="1050" dirty="0"/>
          </a:p>
          <a:p>
            <a:pPr indent="-228600">
              <a:lnSpc>
                <a:spcPct val="90000"/>
              </a:lnSpc>
              <a:spcAft>
                <a:spcPts val="600"/>
              </a:spcAft>
              <a:buFont typeface="Arial" panose="020B0604020202020204" pitchFamily="34" charset="0"/>
              <a:buChar char="•"/>
            </a:pPr>
            <a:r>
              <a:rPr lang="en-US" sz="1050" dirty="0"/>
              <a:t>03 6281 9239</a:t>
            </a:r>
          </a:p>
          <a:p>
            <a:pPr indent="-228600">
              <a:lnSpc>
                <a:spcPct val="90000"/>
              </a:lnSpc>
              <a:spcAft>
                <a:spcPts val="600"/>
              </a:spcAft>
              <a:buFont typeface="Arial" panose="020B0604020202020204" pitchFamily="34" charset="0"/>
              <a:buChar char="•"/>
            </a:pPr>
            <a:r>
              <a:rPr lang="en-US" sz="1050" dirty="0">
                <a:hlinkClick r:id="rId5"/>
              </a:rPr>
              <a:t>office@acipc.org.au</a:t>
            </a:r>
            <a:endParaRPr lang="en-US" sz="1050" dirty="0"/>
          </a:p>
          <a:p>
            <a:pPr indent="-228600">
              <a:lnSpc>
                <a:spcPct val="90000"/>
              </a:lnSpc>
              <a:spcAft>
                <a:spcPts val="600"/>
              </a:spcAft>
              <a:buFont typeface="Arial" panose="020B0604020202020204" pitchFamily="34" charset="0"/>
              <a:buChar char="•"/>
            </a:pPr>
            <a:r>
              <a:rPr lang="en-US" sz="1050" dirty="0"/>
              <a:t>www.acipc.org.au</a:t>
            </a:r>
          </a:p>
        </p:txBody>
      </p:sp>
    </p:spTree>
    <p:extLst>
      <p:ext uri="{BB962C8B-B14F-4D97-AF65-F5344CB8AC3E}">
        <p14:creationId xmlns:p14="http://schemas.microsoft.com/office/powerpoint/2010/main" val="8249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C44D11-670C-4897-BA34-E37072C8BA0B}"/>
              </a:ext>
            </a:extLst>
          </p:cNvPr>
          <p:cNvSpPr>
            <a:spLocks noGrp="1"/>
          </p:cNvSpPr>
          <p:nvPr>
            <p:ph idx="1"/>
          </p:nvPr>
        </p:nvSpPr>
        <p:spPr>
          <a:xfrm>
            <a:off x="258904" y="1448350"/>
            <a:ext cx="11645074" cy="4105389"/>
          </a:xfrm>
          <a:ln>
            <a:noFill/>
          </a:ln>
        </p:spPr>
        <p:txBody>
          <a:bodyPr>
            <a:normAutofit/>
          </a:bodyPr>
          <a:lstStyle/>
          <a:p>
            <a:pPr marL="457200" lvl="1" indent="0">
              <a:lnSpc>
                <a:spcPct val="150000"/>
              </a:lnSpc>
              <a:spcBef>
                <a:spcPts val="0"/>
              </a:spcBef>
              <a:buNone/>
            </a:pPr>
            <a:r>
              <a:rPr lang="en-US" b="0" i="0" dirty="0">
                <a:solidFill>
                  <a:srgbClr val="000000"/>
                </a:solidFill>
                <a:effectLst/>
              </a:rPr>
              <a:t>ACIPC acknowledges Aboriginal and Torres Strait Island people as the traditional owners of country throughout Australia and ngā iwi Māori as the people of the land of Aotearoa and respects their continuing connection to culture, land, waterways, community, and family.</a:t>
            </a: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spTree>
    <p:extLst>
      <p:ext uri="{BB962C8B-B14F-4D97-AF65-F5344CB8AC3E}">
        <p14:creationId xmlns:p14="http://schemas.microsoft.com/office/powerpoint/2010/main" val="361837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CE138B8-0E27-3C5E-A512-0AD4720A355C}"/>
              </a:ext>
            </a:extLst>
          </p:cNvPr>
          <p:cNvSpPr/>
          <p:nvPr>
            <p:custDataLst>
              <p:tags r:id="rId2"/>
            </p:custDataLst>
          </p:nvPr>
        </p:nvSpPr>
        <p:spPr>
          <a:xfrm>
            <a:off x="6286500" y="430530"/>
            <a:ext cx="5524500" cy="891540"/>
          </a:xfrm>
          <a:prstGeom prst="roundRect">
            <a:avLst/>
          </a:prstGeom>
          <a:solidFill>
            <a:srgbClr val="F4F4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317500" rIns="1143000" rtlCol="0" anchor="ctr">
            <a:normAutofit/>
          </a:bodyPr>
          <a:lstStyle/>
          <a:p>
            <a:r>
              <a:rPr lang="en-GB" sz="2000">
                <a:solidFill>
                  <a:srgbClr val="5B5B5B"/>
                </a:solidFill>
              </a:rPr>
              <a:t>Please download and install the Slido app on all computers you use</a:t>
            </a:r>
            <a:endParaRPr lang="en-AU" sz="2000">
              <a:solidFill>
                <a:srgbClr val="5B5B5B"/>
              </a:solidFill>
            </a:endParaRPr>
          </a:p>
        </p:txBody>
      </p:sp>
      <p:pic>
        <p:nvPicPr>
          <p:cNvPr id="4" name="Graphic 3">
            <a:extLst>
              <a:ext uri="{FF2B5EF4-FFF2-40B4-BE49-F238E27FC236}">
                <a16:creationId xmlns:a16="http://schemas.microsoft.com/office/drawing/2014/main" id="{DC8BCCE9-C15C-2B84-960E-ECF6FC81A041}"/>
              </a:ext>
            </a:extLst>
          </p:cNvPr>
          <p:cNvPicPr>
            <a:picLocks/>
          </p:cNvPicPr>
          <p:nvPr>
            <p:custDataLst>
              <p:tags r:id="rId3"/>
            </p:custDataLst>
          </p:nvPr>
        </p:nvPicPr>
        <p:blipFill>
          <a:blip r:embed="rId9">
            <a:extLst>
              <a:ext uri="{96DAC541-7B7A-43D3-8B79-37D633B846F1}">
                <asvg:svgBlip xmlns:asvg="http://schemas.microsoft.com/office/drawing/2016/SVG/main" r:embed="rId10"/>
              </a:ext>
            </a:extLst>
          </a:blip>
          <a:stretch>
            <a:fillRect/>
          </a:stretch>
        </p:blipFill>
        <p:spPr>
          <a:xfrm>
            <a:off x="10826048" y="577634"/>
            <a:ext cx="597332" cy="597332"/>
          </a:xfrm>
          <a:prstGeom prst="rect">
            <a:avLst/>
          </a:prstGeom>
        </p:spPr>
      </p:pic>
      <p:pic>
        <p:nvPicPr>
          <p:cNvPr id="6" name="Graphic 5">
            <a:extLst>
              <a:ext uri="{FF2B5EF4-FFF2-40B4-BE49-F238E27FC236}">
                <a16:creationId xmlns:a16="http://schemas.microsoft.com/office/drawing/2014/main" id="{4717268D-83DE-9423-2768-E9033CB47462}"/>
              </a:ext>
            </a:extLst>
          </p:cNvPr>
          <p:cNvPicPr>
            <a:picLocks/>
          </p:cNvPicPr>
          <p:nvPr>
            <p:custDataLst>
              <p:tags r:id="rId4"/>
            </p:custDataLst>
          </p:nvPr>
        </p:nvPicPr>
        <p:blipFill>
          <a:blip r:embed="rId11">
            <a:extLst>
              <a:ext uri="{96DAC541-7B7A-43D3-8B79-37D633B846F1}">
                <asvg:svgBlip xmlns:asvg="http://schemas.microsoft.com/office/drawing/2016/SVG/main" r:embed="rId12"/>
              </a:ext>
            </a:extLst>
          </a:blip>
          <a:stretch>
            <a:fillRect/>
          </a:stretch>
        </p:blipFill>
        <p:spPr>
          <a:xfrm>
            <a:off x="3901440" y="617220"/>
            <a:ext cx="1036320" cy="518160"/>
          </a:xfrm>
          <a:prstGeom prst="rect">
            <a:avLst/>
          </a:prstGeom>
        </p:spPr>
      </p:pic>
      <p:pic>
        <p:nvPicPr>
          <p:cNvPr id="8" name="Graphic 7">
            <a:extLst>
              <a:ext uri="{FF2B5EF4-FFF2-40B4-BE49-F238E27FC236}">
                <a16:creationId xmlns:a16="http://schemas.microsoft.com/office/drawing/2014/main" id="{F997AA33-23E4-07FD-2838-034C8FDFAEE3}"/>
              </a:ext>
            </a:extLst>
          </p:cNvPr>
          <p:cNvPicPr>
            <a:picLocks/>
          </p:cNvPicPr>
          <p:nvPr>
            <p:custDataLst>
              <p:tags r:id="rId5"/>
            </p:custDataLst>
          </p:nvPr>
        </p:nvPicPr>
        <p:blipFill>
          <a:blip r:embed="rId13">
            <a:extLst>
              <a:ext uri="{96DAC541-7B7A-43D3-8B79-37D633B846F1}">
                <asvg:svgBlip xmlns:asvg="http://schemas.microsoft.com/office/drawing/2016/SVG/main" r:embed="rId14"/>
              </a:ext>
            </a:extLst>
          </a:blip>
          <a:stretch>
            <a:fillRect/>
          </a:stretch>
        </p:blipFill>
        <p:spPr>
          <a:xfrm>
            <a:off x="1158240" y="2270760"/>
            <a:ext cx="2316480" cy="2316480"/>
          </a:xfrm>
          <a:prstGeom prst="rect">
            <a:avLst/>
          </a:prstGeom>
        </p:spPr>
      </p:pic>
      <p:sp>
        <p:nvSpPr>
          <p:cNvPr id="9" name="Rectangle 8">
            <a:extLst>
              <a:ext uri="{FF2B5EF4-FFF2-40B4-BE49-F238E27FC236}">
                <a16:creationId xmlns:a16="http://schemas.microsoft.com/office/drawing/2014/main" id="{452F29B0-580B-A200-D3B7-8B52B274A7AC}"/>
              </a:ext>
            </a:extLst>
          </p:cNvPr>
          <p:cNvSpPr/>
          <p:nvPr>
            <p:custDataLst>
              <p:tags r:id="rId6"/>
            </p:custDataLst>
          </p:nvPr>
        </p:nvSpPr>
        <p:spPr>
          <a:xfrm>
            <a:off x="3901440" y="2571750"/>
            <a:ext cx="7315199"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a-DK" sz="4000" b="1">
                <a:solidFill>
                  <a:srgbClr val="5B5B5B"/>
                </a:solidFill>
              </a:rPr>
              <a:t>Join at slido.com</a:t>
            </a:r>
            <a:br>
              <a:rPr lang="da-DK" sz="4000" b="1">
                <a:solidFill>
                  <a:srgbClr val="5B5B5B"/>
                </a:solidFill>
              </a:rPr>
            </a:br>
            <a:r>
              <a:rPr lang="da-DK" sz="4000" b="1">
                <a:solidFill>
                  <a:srgbClr val="5B5B5B"/>
                </a:solidFill>
              </a:rPr>
              <a:t>#2315520</a:t>
            </a:r>
            <a:endParaRPr lang="en-AU" sz="4000" b="1">
              <a:solidFill>
                <a:srgbClr val="5B5B5B"/>
              </a:solidFill>
            </a:endParaRPr>
          </a:p>
        </p:txBody>
      </p:sp>
      <p:sp>
        <p:nvSpPr>
          <p:cNvPr id="10" name="Rectangle 9">
            <a:extLst>
              <a:ext uri="{FF2B5EF4-FFF2-40B4-BE49-F238E27FC236}">
                <a16:creationId xmlns:a16="http://schemas.microsoft.com/office/drawing/2014/main" id="{71EE341F-8FC1-323A-B084-C5A17A981159}"/>
              </a:ext>
            </a:extLst>
          </p:cNvPr>
          <p:cNvSpPr/>
          <p:nvPr>
            <p:custDataLst>
              <p:tags r:id="rId7"/>
            </p:custDataLst>
          </p:nvPr>
        </p:nvSpPr>
        <p:spPr>
          <a:xfrm>
            <a:off x="3901440" y="6032500"/>
            <a:ext cx="7315199" cy="51816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r>
              <a:rPr lang="en-GB" sz="2200" b="1">
                <a:solidFill>
                  <a:srgbClr val="5B5B5B"/>
                </a:solidFill>
              </a:rPr>
              <a:t>ⓘ</a:t>
            </a:r>
            <a:r>
              <a:rPr lang="en-GB" sz="2000">
                <a:solidFill>
                  <a:srgbClr val="5B5B5B"/>
                </a:solidFill>
              </a:rPr>
              <a:t> Start presenting to display the joining instructions on this slide.</a:t>
            </a:r>
            <a:endParaRPr lang="en-AU" sz="2000">
              <a:solidFill>
                <a:srgbClr val="5B5B5B"/>
              </a:solidFill>
            </a:endParaRPr>
          </a:p>
        </p:txBody>
      </p:sp>
    </p:spTree>
    <p:custDataLst>
      <p:tags r:id="rId1"/>
    </p:custDataLst>
    <p:extLst>
      <p:ext uri="{BB962C8B-B14F-4D97-AF65-F5344CB8AC3E}">
        <p14:creationId xmlns:p14="http://schemas.microsoft.com/office/powerpoint/2010/main" val="2754811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AU" sz="4000" b="1" dirty="0"/>
              <a:t>Questions and Answers</a:t>
            </a:r>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1240971" y="1784524"/>
            <a:ext cx="9630889" cy="3367602"/>
          </a:xfrm>
          <a:prstGeom prst="rect">
            <a:avLst/>
          </a:prstGeom>
          <a:ln>
            <a:noFill/>
          </a:ln>
        </p:spPr>
        <p:txBody>
          <a:bodyPr>
            <a:normAutofit/>
          </a:bodyPr>
          <a:lstStyle/>
          <a:p>
            <a:pPr defTabSz="594360">
              <a:lnSpc>
                <a:spcPct val="130000"/>
              </a:lnSpc>
              <a:spcBef>
                <a:spcPts val="780"/>
              </a:spcBef>
              <a:spcAft>
                <a:spcPts val="780"/>
              </a:spcAft>
            </a:pPr>
            <a:r>
              <a:rPr lang="en-GB" kern="1200" dirty="0">
                <a:solidFill>
                  <a:schemeClr val="tx1"/>
                </a:solidFill>
                <a:latin typeface="+mn-lt"/>
                <a:ea typeface="+mn-ea"/>
                <a:cs typeface="+mn-cs"/>
              </a:rPr>
              <a:t>Please use either:</a:t>
            </a:r>
          </a:p>
          <a:p>
            <a:pPr defTabSz="594360">
              <a:lnSpc>
                <a:spcPct val="130000"/>
              </a:lnSpc>
              <a:spcBef>
                <a:spcPts val="780"/>
              </a:spcBef>
              <a:spcAft>
                <a:spcPts val="780"/>
              </a:spcAft>
            </a:pPr>
            <a:r>
              <a:rPr lang="en-GB" kern="1200" dirty="0">
                <a:solidFill>
                  <a:schemeClr val="tx1"/>
                </a:solidFill>
                <a:latin typeface="+mn-lt"/>
                <a:ea typeface="+mn-ea"/>
                <a:cs typeface="+mn-cs"/>
              </a:rPr>
              <a:t> </a:t>
            </a:r>
            <a:r>
              <a:rPr lang="en-GB" kern="1200" dirty="0" err="1">
                <a:solidFill>
                  <a:schemeClr val="tx1"/>
                </a:solidFill>
                <a:latin typeface="+mn-lt"/>
                <a:ea typeface="+mn-ea"/>
                <a:cs typeface="+mn-cs"/>
              </a:rPr>
              <a:t>Slido</a:t>
            </a:r>
            <a:r>
              <a:rPr lang="en-GB" kern="1200" dirty="0">
                <a:solidFill>
                  <a:schemeClr val="tx1"/>
                </a:solidFill>
                <a:latin typeface="+mn-lt"/>
                <a:ea typeface="+mn-ea"/>
                <a:cs typeface="+mn-cs"/>
              </a:rPr>
              <a:t> Q&amp;A</a:t>
            </a:r>
          </a:p>
          <a:p>
            <a:pPr defTabSz="594360">
              <a:lnSpc>
                <a:spcPct val="130000"/>
              </a:lnSpc>
              <a:spcBef>
                <a:spcPts val="780"/>
              </a:spcBef>
              <a:spcAft>
                <a:spcPts val="780"/>
              </a:spcAft>
            </a:pPr>
            <a:r>
              <a:rPr lang="en-GB" kern="1200" dirty="0">
                <a:solidFill>
                  <a:schemeClr val="tx1"/>
                </a:solidFill>
                <a:latin typeface="+mn-lt"/>
                <a:ea typeface="+mn-ea"/>
                <a:cs typeface="+mn-cs"/>
              </a:rPr>
              <a:t>Zoom chat function for Q&amp;A</a:t>
            </a: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8909" y="444966"/>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1876033" y="1616870"/>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spTree>
    <p:extLst>
      <p:ext uri="{BB962C8B-B14F-4D97-AF65-F5344CB8AC3E}">
        <p14:creationId xmlns:p14="http://schemas.microsoft.com/office/powerpoint/2010/main" val="337298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C2B920D-469A-0B75-EE12-4EC3DE9C1CF9}"/>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555F02D-6A76-DFEC-787F-DB084B1A5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710EC0C5-CFFE-4422-892D-760A0A64EB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185B1F3-3779-56F1-1D3B-C872CB784286}"/>
              </a:ext>
            </a:extLst>
          </p:cNvPr>
          <p:cNvSpPr>
            <a:spLocks noGrp="1"/>
          </p:cNvSpPr>
          <p:nvPr>
            <p:ph type="title"/>
          </p:nvPr>
        </p:nvSpPr>
        <p:spPr>
          <a:xfrm>
            <a:off x="1115568" y="509521"/>
            <a:ext cx="10232136" cy="1014984"/>
          </a:xfrm>
        </p:spPr>
        <p:txBody>
          <a:bodyPr>
            <a:normAutofit/>
          </a:bodyPr>
          <a:lstStyle/>
          <a:p>
            <a:r>
              <a:rPr lang="en-AU" sz="4000" b="1" dirty="0"/>
              <a:t>Penny </a:t>
            </a:r>
            <a:r>
              <a:rPr lang="en-AU" sz="4000" b="1" dirty="0" err="1"/>
              <a:t>Radalj</a:t>
            </a:r>
            <a:endParaRPr lang="en-AU" sz="4000" b="1" dirty="0"/>
          </a:p>
        </p:txBody>
      </p:sp>
      <p:sp>
        <p:nvSpPr>
          <p:cNvPr id="17" name="Rectangle 16">
            <a:extLst>
              <a:ext uri="{FF2B5EF4-FFF2-40B4-BE49-F238E27FC236}">
                <a16:creationId xmlns:a16="http://schemas.microsoft.com/office/drawing/2014/main" id="{296E8F7A-7E81-EBEE-0316-BADE30938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D6EDFEE-FB83-36D5-51A9-01A7496116B8}"/>
              </a:ext>
            </a:extLst>
          </p:cNvPr>
          <p:cNvSpPr>
            <a:spLocks/>
          </p:cNvSpPr>
          <p:nvPr/>
        </p:nvSpPr>
        <p:spPr>
          <a:xfrm>
            <a:off x="1240971" y="1784524"/>
            <a:ext cx="9630889" cy="3367602"/>
          </a:xfrm>
          <a:prstGeom prst="rect">
            <a:avLst/>
          </a:prstGeom>
          <a:ln>
            <a:noFill/>
          </a:ln>
        </p:spPr>
        <p:txBody>
          <a:bodyPr>
            <a:normAutofit/>
          </a:bodyPr>
          <a:lstStyle/>
          <a:p>
            <a:pPr defTabSz="594360">
              <a:lnSpc>
                <a:spcPct val="130000"/>
              </a:lnSpc>
              <a:spcBef>
                <a:spcPts val="780"/>
              </a:spcBef>
              <a:spcAft>
                <a:spcPts val="780"/>
              </a:spcAft>
            </a:pPr>
            <a:r>
              <a:rPr lang="en-GB" kern="1200" dirty="0">
                <a:solidFill>
                  <a:schemeClr val="tx1"/>
                </a:solidFill>
                <a:latin typeface="+mn-lt"/>
                <a:ea typeface="+mn-ea"/>
                <a:cs typeface="+mn-cs"/>
              </a:rPr>
              <a:t>Penny </a:t>
            </a:r>
            <a:r>
              <a:rPr lang="en-GB" kern="1200" dirty="0" err="1">
                <a:solidFill>
                  <a:schemeClr val="tx1"/>
                </a:solidFill>
                <a:latin typeface="+mn-lt"/>
                <a:ea typeface="+mn-ea"/>
                <a:cs typeface="+mn-cs"/>
              </a:rPr>
              <a:t>Radalj</a:t>
            </a:r>
            <a:r>
              <a:rPr lang="en-GB" kern="1200" dirty="0">
                <a:solidFill>
                  <a:schemeClr val="tx1"/>
                </a:solidFill>
                <a:latin typeface="+mn-lt"/>
                <a:ea typeface="+mn-ea"/>
                <a:cs typeface="+mn-cs"/>
              </a:rPr>
              <a:t> is a registered nurse with qualifications in critical care nursing and infection prevention and control. </a:t>
            </a:r>
          </a:p>
          <a:p>
            <a:pPr defTabSz="594360">
              <a:lnSpc>
                <a:spcPct val="130000"/>
              </a:lnSpc>
              <a:spcBef>
                <a:spcPts val="780"/>
              </a:spcBef>
              <a:spcAft>
                <a:spcPts val="780"/>
              </a:spcAft>
            </a:pPr>
            <a:r>
              <a:rPr lang="en-GB" kern="1200" dirty="0">
                <a:solidFill>
                  <a:schemeClr val="tx1"/>
                </a:solidFill>
                <a:latin typeface="+mn-lt"/>
                <a:ea typeface="+mn-ea"/>
                <a:cs typeface="+mn-cs"/>
              </a:rPr>
              <a:t>Clinical experience includes 15 years of acute cardiac nursing, 12 years in a large regional health service as an Infection Prevention and Control consultant and now with the Barwon Southwest Public Health Unit (BSW PHU). </a:t>
            </a:r>
          </a:p>
          <a:p>
            <a:pPr defTabSz="594360">
              <a:lnSpc>
                <a:spcPct val="130000"/>
              </a:lnSpc>
              <a:spcBef>
                <a:spcPts val="780"/>
              </a:spcBef>
              <a:spcAft>
                <a:spcPts val="780"/>
              </a:spcAft>
            </a:pPr>
            <a:r>
              <a:rPr lang="en-GB" kern="1200" dirty="0">
                <a:solidFill>
                  <a:schemeClr val="tx1"/>
                </a:solidFill>
                <a:latin typeface="+mn-lt"/>
                <a:ea typeface="+mn-ea"/>
                <a:cs typeface="+mn-cs"/>
              </a:rPr>
              <a:t>The past three years leading the BSW PHU supporting the 74 public and private residential aged care facilities in the Barwon South West region to provide advice and review IPC and acute respiratory outbreaks through onsite visits and offsite communication. </a:t>
            </a:r>
            <a:endParaRPr lang="en-AU" dirty="0"/>
          </a:p>
        </p:txBody>
      </p:sp>
      <p:pic>
        <p:nvPicPr>
          <p:cNvPr id="4" name="Picture 3" descr="A picture containing shape&#10;&#10;Description automatically generated">
            <a:extLst>
              <a:ext uri="{FF2B5EF4-FFF2-40B4-BE49-F238E27FC236}">
                <a16:creationId xmlns:a16="http://schemas.microsoft.com/office/drawing/2014/main" id="{11D0C7E0-05C4-64AC-8605-28A9907733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8909" y="444966"/>
            <a:ext cx="2074882" cy="565405"/>
          </a:xfrm>
          <a:prstGeom prst="rect">
            <a:avLst/>
          </a:prstGeom>
        </p:spPr>
      </p:pic>
      <p:cxnSp>
        <p:nvCxnSpPr>
          <p:cNvPr id="6" name="Straight Connector 5">
            <a:extLst>
              <a:ext uri="{FF2B5EF4-FFF2-40B4-BE49-F238E27FC236}">
                <a16:creationId xmlns:a16="http://schemas.microsoft.com/office/drawing/2014/main" id="{9E589965-8E4A-5C3B-D7C1-922BF3E1AF83}"/>
              </a:ext>
            </a:extLst>
          </p:cNvPr>
          <p:cNvCxnSpPr>
            <a:cxnSpLocks/>
          </p:cNvCxnSpPr>
          <p:nvPr/>
        </p:nvCxnSpPr>
        <p:spPr>
          <a:xfrm>
            <a:off x="1876033" y="1616870"/>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8B7CE069-EEAD-B43B-DF2B-B1775B845BE5}"/>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spTree>
    <p:extLst>
      <p:ext uri="{BB962C8B-B14F-4D97-AF65-F5344CB8AC3E}">
        <p14:creationId xmlns:p14="http://schemas.microsoft.com/office/powerpoint/2010/main" val="13912419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258904" y="194184"/>
            <a:ext cx="10515600" cy="908731"/>
          </a:xfrm>
          <a:noFill/>
          <a:ln>
            <a:noFill/>
          </a:ln>
        </p:spPr>
        <p:txBody>
          <a:bodyPr>
            <a:normAutofit/>
          </a:bodyPr>
          <a:lstStyle/>
          <a:p>
            <a:r>
              <a:rPr lang="en-AU" sz="4000" b="1" dirty="0"/>
              <a:t>Aged Care IPC Resources</a:t>
            </a:r>
          </a:p>
        </p:txBody>
      </p:sp>
      <p:sp>
        <p:nvSpPr>
          <p:cNvPr id="3" name="Content Placeholder 2">
            <a:extLst>
              <a:ext uri="{FF2B5EF4-FFF2-40B4-BE49-F238E27FC236}">
                <a16:creationId xmlns:a16="http://schemas.microsoft.com/office/drawing/2014/main" id="{23C44D11-670C-4897-BA34-E37072C8BA0B}"/>
              </a:ext>
            </a:extLst>
          </p:cNvPr>
          <p:cNvSpPr>
            <a:spLocks noGrp="1"/>
          </p:cNvSpPr>
          <p:nvPr>
            <p:ph idx="1"/>
          </p:nvPr>
        </p:nvSpPr>
        <p:spPr>
          <a:xfrm>
            <a:off x="258904" y="1773937"/>
            <a:ext cx="11645074" cy="3779802"/>
          </a:xfrm>
          <a:ln>
            <a:noFill/>
          </a:ln>
        </p:spPr>
        <p:txBody>
          <a:bodyPr>
            <a:normAutofit/>
          </a:bodyPr>
          <a:lstStyle/>
          <a:p>
            <a:pPr marL="457200" lvl="1" indent="0">
              <a:buNone/>
            </a:pPr>
            <a:endParaRPr lang="en-AU" sz="2000" b="1" dirty="0">
              <a:solidFill>
                <a:schemeClr val="accent6"/>
              </a:solidFill>
              <a:latin typeface="+mj-lt"/>
            </a:endParaRPr>
          </a:p>
          <a:p>
            <a:pPr marL="457200" lvl="1" indent="0">
              <a:buNone/>
            </a:pPr>
            <a:r>
              <a:rPr lang="en-AU" sz="2000" dirty="0"/>
              <a:t>One stop shop aged care IPC resources – anything you need in aged care IPC is located on this page</a:t>
            </a:r>
          </a:p>
          <a:p>
            <a:pPr marL="457200" lvl="1" indent="0">
              <a:buNone/>
            </a:pPr>
            <a:endParaRPr lang="en-AU" sz="2000" dirty="0"/>
          </a:p>
          <a:p>
            <a:pPr marL="457200" lvl="1" indent="0">
              <a:buNone/>
            </a:pPr>
            <a:r>
              <a:rPr lang="en-AU" sz="2000" dirty="0">
                <a:hlinkClick r:id="rId2"/>
              </a:rPr>
              <a:t>https://www.acipc.org.au/aged-care/resources-australasian-aged-care/</a:t>
            </a:r>
            <a:endParaRPr lang="en-AU" sz="2000" dirty="0"/>
          </a:p>
          <a:p>
            <a:pPr marL="457200" lvl="1" indent="0">
              <a:buNone/>
            </a:pPr>
            <a:endParaRPr lang="en-AU" sz="2000" dirty="0"/>
          </a:p>
          <a:p>
            <a:pPr marL="457200" lvl="1" indent="0">
              <a:buNone/>
            </a:pPr>
            <a:r>
              <a:rPr lang="en-AU" sz="2000" dirty="0"/>
              <a:t>Webinar resources, templates, guides are all also located her</a:t>
            </a:r>
          </a:p>
          <a:p>
            <a:pPr marL="457200" lvl="1" indent="0">
              <a:buNone/>
            </a:pPr>
            <a:endParaRPr lang="en-AU" sz="2000" dirty="0"/>
          </a:p>
          <a:p>
            <a:pPr marL="457200" lvl="1" indent="0">
              <a:buNone/>
            </a:pPr>
            <a:endParaRPr lang="en-AU" sz="2000" b="1" dirty="0">
              <a:solidFill>
                <a:schemeClr val="accent6"/>
              </a:solidFill>
            </a:endParaRPr>
          </a:p>
          <a:p>
            <a:pPr marL="457200" lvl="1" indent="0">
              <a:buNone/>
            </a:pPr>
            <a:r>
              <a:rPr lang="en-AU" sz="2000" b="1" dirty="0">
                <a:solidFill>
                  <a:schemeClr val="accent6"/>
                </a:solidFill>
              </a:rPr>
              <a:t>                                                                    Aged Care  - this is your space!</a:t>
            </a:r>
          </a:p>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E22AAB1-CF70-5F84-1F51-20667B67C02F}"/>
              </a:ext>
            </a:extLst>
          </p:cNvPr>
          <p:cNvPicPr>
            <a:picLocks noChangeAspect="1"/>
          </p:cNvPicPr>
          <p:nvPr/>
        </p:nvPicPr>
        <p:blipFill>
          <a:blip r:embed="rId4"/>
          <a:stretch>
            <a:fillRect/>
          </a:stretch>
        </p:blipFill>
        <p:spPr>
          <a:xfrm>
            <a:off x="1590198" y="5809504"/>
            <a:ext cx="8071804" cy="566977"/>
          </a:xfrm>
          <a:prstGeom prst="rect">
            <a:avLst/>
          </a:prstGeom>
        </p:spPr>
      </p:pic>
    </p:spTree>
    <p:extLst>
      <p:ext uri="{BB962C8B-B14F-4D97-AF65-F5344CB8AC3E}">
        <p14:creationId xmlns:p14="http://schemas.microsoft.com/office/powerpoint/2010/main" val="25775186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258904" y="194184"/>
            <a:ext cx="10515600" cy="908731"/>
          </a:xfrm>
          <a:noFill/>
          <a:ln>
            <a:noFill/>
          </a:ln>
        </p:spPr>
        <p:txBody>
          <a:bodyPr>
            <a:normAutofit/>
          </a:bodyPr>
          <a:lstStyle/>
          <a:p>
            <a:r>
              <a:rPr lang="en-AU" sz="4000" b="1" dirty="0"/>
              <a:t>Aged Care Connexion</a:t>
            </a:r>
          </a:p>
        </p:txBody>
      </p:sp>
      <p:sp>
        <p:nvSpPr>
          <p:cNvPr id="3" name="Content Placeholder 2">
            <a:extLst>
              <a:ext uri="{FF2B5EF4-FFF2-40B4-BE49-F238E27FC236}">
                <a16:creationId xmlns:a16="http://schemas.microsoft.com/office/drawing/2014/main" id="{23C44D11-670C-4897-BA34-E37072C8BA0B}"/>
              </a:ext>
            </a:extLst>
          </p:cNvPr>
          <p:cNvSpPr>
            <a:spLocks noGrp="1"/>
          </p:cNvSpPr>
          <p:nvPr>
            <p:ph idx="1"/>
          </p:nvPr>
        </p:nvSpPr>
        <p:spPr>
          <a:xfrm>
            <a:off x="258904" y="1468193"/>
            <a:ext cx="11645074" cy="4085546"/>
          </a:xfrm>
          <a:ln>
            <a:noFill/>
          </a:ln>
        </p:spPr>
        <p:txBody>
          <a:bodyPr>
            <a:normAutofit/>
          </a:bodyPr>
          <a:lstStyle/>
          <a:p>
            <a:pPr marL="457200" lvl="1" indent="0">
              <a:buNone/>
            </a:pPr>
            <a:r>
              <a:rPr lang="en-GB" sz="2000" dirty="0"/>
              <a:t>For further discussions or questions, please jump onto the ACIPC website Aged Care Connexion and add a post.</a:t>
            </a:r>
          </a:p>
          <a:p>
            <a:pPr marL="457200" lvl="1" indent="0">
              <a:buNone/>
            </a:pPr>
            <a:endParaRPr lang="en-GB" sz="2000" dirty="0"/>
          </a:p>
          <a:p>
            <a:pPr marL="457200" lvl="1" indent="0">
              <a:buNone/>
            </a:pPr>
            <a:r>
              <a:rPr lang="en-GB" sz="2000" dirty="0"/>
              <a:t>Any unanswered questions from the webinar will be posted in this space.</a:t>
            </a:r>
          </a:p>
          <a:p>
            <a:pPr marL="457200" lvl="1" indent="0">
              <a:buNone/>
            </a:pPr>
            <a:endParaRPr lang="en-GB" sz="2000" dirty="0"/>
          </a:p>
          <a:p>
            <a:pPr marL="457200" lvl="1" indent="0">
              <a:buNone/>
            </a:pPr>
            <a:r>
              <a:rPr lang="en-GB" sz="2000" dirty="0"/>
              <a:t>The forum is moderated and a safe place for aged care communications.</a:t>
            </a:r>
          </a:p>
          <a:p>
            <a:pPr marL="457200" lvl="1" indent="0">
              <a:buNone/>
            </a:pPr>
            <a:endParaRPr lang="en-GB" sz="2000" dirty="0"/>
          </a:p>
          <a:p>
            <a:pPr marL="457200" lvl="1" indent="0">
              <a:buNone/>
            </a:pPr>
            <a:r>
              <a:rPr lang="en-AU" sz="2000" dirty="0">
                <a:hlinkClick r:id="rId2"/>
              </a:rPr>
              <a:t>https://www.acipc.org.au/members/aged-care-connexion/</a:t>
            </a:r>
            <a:endParaRPr lang="en-AU" sz="2000" dirty="0"/>
          </a:p>
          <a:p>
            <a:pPr marL="457200" lvl="1" indent="0">
              <a:buNone/>
            </a:pPr>
            <a:endParaRPr lang="en-AU" sz="2000" dirty="0"/>
          </a:p>
          <a:p>
            <a:pPr marL="457200" lvl="1" indent="0">
              <a:buNone/>
            </a:pPr>
            <a:r>
              <a:rPr lang="en-AU" sz="2000" dirty="0"/>
              <a:t>You do </a:t>
            </a:r>
            <a:r>
              <a:rPr lang="en-AU" sz="2000" b="1" dirty="0"/>
              <a:t>not</a:t>
            </a:r>
            <a:r>
              <a:rPr lang="en-AU" sz="2000" dirty="0"/>
              <a:t> have to be an ACIPC member to post</a:t>
            </a:r>
          </a:p>
          <a:p>
            <a:pPr marL="457200" lvl="1" indent="0">
              <a:buNone/>
            </a:pPr>
            <a:endParaRPr lang="en-AU" sz="2000" b="1" dirty="0">
              <a:solidFill>
                <a:schemeClr val="accent6"/>
              </a:solidFill>
            </a:endParaRPr>
          </a:p>
          <a:p>
            <a:pPr marL="457200" lvl="1" indent="0">
              <a:buNone/>
            </a:pPr>
            <a:r>
              <a:rPr lang="en-AU" sz="2000" b="1" dirty="0">
                <a:solidFill>
                  <a:schemeClr val="accent6"/>
                </a:solidFill>
              </a:rPr>
              <a:t>                                                    Aged Care  - this is your space!</a:t>
            </a:r>
          </a:p>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0C65240-6E1D-88DC-CF1B-AA91D6955560}"/>
              </a:ext>
            </a:extLst>
          </p:cNvPr>
          <p:cNvPicPr>
            <a:picLocks noChangeAspect="1"/>
          </p:cNvPicPr>
          <p:nvPr/>
        </p:nvPicPr>
        <p:blipFill>
          <a:blip r:embed="rId4"/>
          <a:stretch>
            <a:fillRect/>
          </a:stretch>
        </p:blipFill>
        <p:spPr>
          <a:xfrm>
            <a:off x="9196034" y="2106888"/>
            <a:ext cx="2286319" cy="3343742"/>
          </a:xfrm>
          <a:prstGeom prst="rect">
            <a:avLst/>
          </a:prstGeom>
        </p:spPr>
      </p:pic>
      <p:pic>
        <p:nvPicPr>
          <p:cNvPr id="5" name="Picture 4">
            <a:extLst>
              <a:ext uri="{FF2B5EF4-FFF2-40B4-BE49-F238E27FC236}">
                <a16:creationId xmlns:a16="http://schemas.microsoft.com/office/drawing/2014/main" id="{5E22AAB1-CF70-5F84-1F51-20667B67C02F}"/>
              </a:ext>
            </a:extLst>
          </p:cNvPr>
          <p:cNvPicPr>
            <a:picLocks noChangeAspect="1"/>
          </p:cNvPicPr>
          <p:nvPr/>
        </p:nvPicPr>
        <p:blipFill>
          <a:blip r:embed="rId5"/>
          <a:stretch>
            <a:fillRect/>
          </a:stretch>
        </p:blipFill>
        <p:spPr>
          <a:xfrm>
            <a:off x="1590198" y="5809504"/>
            <a:ext cx="8071804" cy="566977"/>
          </a:xfrm>
          <a:prstGeom prst="rect">
            <a:avLst/>
          </a:prstGeom>
        </p:spPr>
      </p:pic>
    </p:spTree>
    <p:extLst>
      <p:ext uri="{BB962C8B-B14F-4D97-AF65-F5344CB8AC3E}">
        <p14:creationId xmlns:p14="http://schemas.microsoft.com/office/powerpoint/2010/main" val="11564790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258904" y="194184"/>
            <a:ext cx="10515600" cy="908731"/>
          </a:xfrm>
          <a:noFill/>
          <a:ln>
            <a:noFill/>
          </a:ln>
        </p:spPr>
        <p:txBody>
          <a:bodyPr>
            <a:normAutofit fontScale="90000"/>
          </a:bodyPr>
          <a:lstStyle/>
          <a:p>
            <a:r>
              <a:rPr lang="en-GB" b="1" dirty="0"/>
              <a:t>ACIPC Aged Care Community of Practice </a:t>
            </a:r>
            <a:br>
              <a:rPr lang="en-GB" b="1" dirty="0"/>
            </a:br>
            <a:r>
              <a:rPr lang="en-GB" b="1" dirty="0"/>
              <a:t>                      -Webinar Series</a:t>
            </a:r>
            <a:endParaRPr lang="en-AU" b="1" dirty="0"/>
          </a:p>
        </p:txBody>
      </p:sp>
      <p:sp>
        <p:nvSpPr>
          <p:cNvPr id="3" name="Content Placeholder 2">
            <a:extLst>
              <a:ext uri="{FF2B5EF4-FFF2-40B4-BE49-F238E27FC236}">
                <a16:creationId xmlns:a16="http://schemas.microsoft.com/office/drawing/2014/main" id="{23C44D11-670C-4897-BA34-E37072C8BA0B}"/>
              </a:ext>
            </a:extLst>
          </p:cNvPr>
          <p:cNvSpPr>
            <a:spLocks noGrp="1"/>
          </p:cNvSpPr>
          <p:nvPr>
            <p:ph idx="1"/>
          </p:nvPr>
        </p:nvSpPr>
        <p:spPr>
          <a:xfrm>
            <a:off x="258904" y="1448350"/>
            <a:ext cx="11645074" cy="4105389"/>
          </a:xfrm>
          <a:ln>
            <a:noFill/>
          </a:ln>
        </p:spPr>
        <p:txBody>
          <a:bodyPr>
            <a:normAutofit/>
          </a:bodyPr>
          <a:lstStyle/>
          <a:p>
            <a:pPr marL="457200" lvl="1" indent="0">
              <a:buNone/>
            </a:pPr>
            <a:r>
              <a:rPr lang="en-AU" sz="2000" b="1" dirty="0"/>
              <a:t>Webinars of 2025</a:t>
            </a:r>
          </a:p>
          <a:p>
            <a:pPr marL="457200" lvl="1" indent="0">
              <a:buNone/>
            </a:pPr>
            <a:endParaRPr lang="en-AU" sz="2000" dirty="0"/>
          </a:p>
          <a:p>
            <a:pPr marL="457200" lvl="1" indent="0">
              <a:lnSpc>
                <a:spcPct val="150000"/>
              </a:lnSpc>
              <a:spcBef>
                <a:spcPts val="0"/>
              </a:spcBef>
              <a:buNone/>
            </a:pPr>
            <a:r>
              <a:rPr lang="en-AU" sz="2000" dirty="0"/>
              <a:t>Occur monthly and mid month</a:t>
            </a:r>
          </a:p>
          <a:p>
            <a:pPr marL="457200" lvl="1" indent="0">
              <a:lnSpc>
                <a:spcPct val="150000"/>
              </a:lnSpc>
              <a:spcBef>
                <a:spcPts val="0"/>
              </a:spcBef>
              <a:buNone/>
            </a:pPr>
            <a:r>
              <a:rPr lang="en-AU" sz="2000" dirty="0"/>
              <a:t>Dates and varied topics will be on the website from Jan 2025</a:t>
            </a:r>
          </a:p>
          <a:p>
            <a:pPr marL="457200" lvl="1" indent="0">
              <a:lnSpc>
                <a:spcPct val="150000"/>
              </a:lnSpc>
              <a:spcBef>
                <a:spcPts val="0"/>
              </a:spcBef>
              <a:buNone/>
            </a:pPr>
            <a:r>
              <a:rPr lang="en-AU" sz="2000" dirty="0"/>
              <a:t>Capacity to register will be available</a:t>
            </a:r>
          </a:p>
          <a:p>
            <a:pPr marL="457200" lvl="1" indent="0">
              <a:lnSpc>
                <a:spcPct val="150000"/>
              </a:lnSpc>
              <a:spcBef>
                <a:spcPts val="0"/>
              </a:spcBef>
              <a:buNone/>
            </a:pPr>
            <a:r>
              <a:rPr lang="en-AU" sz="2000" dirty="0"/>
              <a:t>All recordings, PowerPoints and resources will be placed on the CoP webinar page</a:t>
            </a:r>
          </a:p>
          <a:p>
            <a:pPr marL="457200" lvl="1" indent="0">
              <a:buNone/>
            </a:pPr>
            <a:endParaRPr lang="en-AU" sz="2000" dirty="0"/>
          </a:p>
          <a:p>
            <a:pPr marL="457200" lvl="1" indent="0">
              <a:buNone/>
            </a:pPr>
            <a:r>
              <a:rPr lang="en-GB" sz="2000" b="1" dirty="0"/>
              <a:t>ACIPC Aged Care Community of Practice Webinar Series</a:t>
            </a:r>
            <a:endParaRPr lang="en-AU" sz="2000" b="1" dirty="0"/>
          </a:p>
          <a:p>
            <a:pPr marL="457200" lvl="1" indent="0">
              <a:buNone/>
            </a:pPr>
            <a:r>
              <a:rPr lang="en-AU" sz="2000" dirty="0">
                <a:hlinkClick r:id="rId2"/>
              </a:rPr>
              <a:t>https://www.acipc.org.au/acipc-aged-care-community-of-practice-webinar-series/</a:t>
            </a:r>
            <a:endParaRPr lang="en-AU" sz="2000" dirty="0"/>
          </a:p>
          <a:p>
            <a:pPr marL="457200" lvl="1" indent="0">
              <a:buNone/>
            </a:pPr>
            <a:endParaRPr lang="en-AU" sz="2000" dirty="0"/>
          </a:p>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650510EB-63BB-9451-BF1D-8A8385D9F162}"/>
              </a:ext>
            </a:extLst>
          </p:cNvPr>
          <p:cNvPicPr>
            <a:picLocks noChangeAspect="1"/>
          </p:cNvPicPr>
          <p:nvPr/>
        </p:nvPicPr>
        <p:blipFill>
          <a:blip r:embed="rId4"/>
          <a:stretch>
            <a:fillRect/>
          </a:stretch>
        </p:blipFill>
        <p:spPr>
          <a:xfrm>
            <a:off x="1480802" y="5876011"/>
            <a:ext cx="8071804" cy="566977"/>
          </a:xfrm>
          <a:prstGeom prst="rect">
            <a:avLst/>
          </a:prstGeom>
        </p:spPr>
      </p:pic>
    </p:spTree>
    <p:extLst>
      <p:ext uri="{BB962C8B-B14F-4D97-AF65-F5344CB8AC3E}">
        <p14:creationId xmlns:p14="http://schemas.microsoft.com/office/powerpoint/2010/main" val="22866352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2459F9-A0B3-A8A8-8D50-EAC14AA62466}"/>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FED1C57-C456-C86E-90D3-A447E7AE2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438DCB1D-1AE0-7E36-B53F-2644CFEBFB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2BFDB4-E6FD-FDD5-3A62-DB6290595321}"/>
              </a:ext>
            </a:extLst>
          </p:cNvPr>
          <p:cNvSpPr>
            <a:spLocks noGrp="1"/>
          </p:cNvSpPr>
          <p:nvPr>
            <p:ph type="title"/>
          </p:nvPr>
        </p:nvSpPr>
        <p:spPr>
          <a:xfrm>
            <a:off x="1115568" y="509521"/>
            <a:ext cx="10232136" cy="1014984"/>
          </a:xfrm>
        </p:spPr>
        <p:txBody>
          <a:bodyPr>
            <a:normAutofit/>
          </a:bodyPr>
          <a:lstStyle/>
          <a:p>
            <a:r>
              <a:rPr lang="en-AU" sz="4000" b="1" dirty="0">
                <a:effectLst>
                  <a:outerShdw blurRad="38100" dist="38100" dir="2700000" algn="tl">
                    <a:srgbClr val="000000">
                      <a:alpha val="43137"/>
                    </a:srgbClr>
                  </a:outerShdw>
                </a:effectLst>
              </a:rPr>
              <a:t>Merry Christmas and Happy New Year</a:t>
            </a:r>
          </a:p>
        </p:txBody>
      </p:sp>
      <p:sp>
        <p:nvSpPr>
          <p:cNvPr id="17" name="Rectangle 16">
            <a:extLst>
              <a:ext uri="{FF2B5EF4-FFF2-40B4-BE49-F238E27FC236}">
                <a16:creationId xmlns:a16="http://schemas.microsoft.com/office/drawing/2014/main" id="{A764BA4F-FDD1-C944-DE46-515077C18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F453BE3-D730-847C-639D-EE1B1A49D4FE}"/>
              </a:ext>
            </a:extLst>
          </p:cNvPr>
          <p:cNvSpPr>
            <a:spLocks/>
          </p:cNvSpPr>
          <p:nvPr/>
        </p:nvSpPr>
        <p:spPr>
          <a:xfrm>
            <a:off x="1240971" y="2459346"/>
            <a:ext cx="9630889" cy="2692780"/>
          </a:xfrm>
          <a:prstGeom prst="rect">
            <a:avLst/>
          </a:prstGeom>
          <a:ln>
            <a:noFill/>
          </a:ln>
        </p:spPr>
        <p:txBody>
          <a:bodyPr>
            <a:normAutofit/>
          </a:bodyPr>
          <a:lstStyle/>
          <a:p>
            <a:pPr defTabSz="594360">
              <a:lnSpc>
                <a:spcPct val="130000"/>
              </a:lnSpc>
              <a:spcBef>
                <a:spcPts val="780"/>
              </a:spcBef>
              <a:spcAft>
                <a:spcPts val="780"/>
              </a:spcAft>
            </a:pPr>
            <a:endParaRPr lang="en-AU" sz="1400" dirty="0"/>
          </a:p>
        </p:txBody>
      </p:sp>
      <p:pic>
        <p:nvPicPr>
          <p:cNvPr id="4" name="Picture 3" descr="A picture containing shape&#10;&#10;Description automatically generated">
            <a:extLst>
              <a:ext uri="{FF2B5EF4-FFF2-40B4-BE49-F238E27FC236}">
                <a16:creationId xmlns:a16="http://schemas.microsoft.com/office/drawing/2014/main" id="{7B29CE4F-6EAA-2832-E61C-B6746B314B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181" y="509521"/>
            <a:ext cx="2074882" cy="565405"/>
          </a:xfrm>
          <a:prstGeom prst="rect">
            <a:avLst/>
          </a:prstGeom>
        </p:spPr>
      </p:pic>
      <p:cxnSp>
        <p:nvCxnSpPr>
          <p:cNvPr id="6" name="Straight Connector 5">
            <a:extLst>
              <a:ext uri="{FF2B5EF4-FFF2-40B4-BE49-F238E27FC236}">
                <a16:creationId xmlns:a16="http://schemas.microsoft.com/office/drawing/2014/main" id="{3D532EC6-DA3B-0C20-C460-C046A96F502E}"/>
              </a:ext>
            </a:extLst>
          </p:cNvPr>
          <p:cNvCxnSpPr>
            <a:cxnSpLocks/>
          </p:cNvCxnSpPr>
          <p:nvPr/>
        </p:nvCxnSpPr>
        <p:spPr>
          <a:xfrm>
            <a:off x="1679124" y="1619477"/>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D34B1419-18D1-D501-A60F-85E43A0D3198}"/>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pic>
        <p:nvPicPr>
          <p:cNvPr id="7" name="Picture 6">
            <a:extLst>
              <a:ext uri="{FF2B5EF4-FFF2-40B4-BE49-F238E27FC236}">
                <a16:creationId xmlns:a16="http://schemas.microsoft.com/office/drawing/2014/main" id="{BEA3DDD5-7CE0-892E-E041-C69BB26DA0F1}"/>
              </a:ext>
            </a:extLst>
          </p:cNvPr>
          <p:cNvPicPr>
            <a:picLocks noChangeAspect="1"/>
          </p:cNvPicPr>
          <p:nvPr/>
        </p:nvPicPr>
        <p:blipFill>
          <a:blip r:embed="rId4"/>
          <a:stretch>
            <a:fillRect/>
          </a:stretch>
        </p:blipFill>
        <p:spPr>
          <a:xfrm>
            <a:off x="3521627" y="1913056"/>
            <a:ext cx="3061059" cy="3074973"/>
          </a:xfrm>
          <a:prstGeom prst="rect">
            <a:avLst/>
          </a:prstGeom>
        </p:spPr>
      </p:pic>
      <p:sp>
        <p:nvSpPr>
          <p:cNvPr id="9" name="TextBox 8">
            <a:extLst>
              <a:ext uri="{FF2B5EF4-FFF2-40B4-BE49-F238E27FC236}">
                <a16:creationId xmlns:a16="http://schemas.microsoft.com/office/drawing/2014/main" id="{B21DCEB6-138B-6081-3736-DBD76B1FE631}"/>
              </a:ext>
            </a:extLst>
          </p:cNvPr>
          <p:cNvSpPr txBox="1"/>
          <p:nvPr/>
        </p:nvSpPr>
        <p:spPr>
          <a:xfrm>
            <a:off x="7674804" y="2996966"/>
            <a:ext cx="2856016" cy="646331"/>
          </a:xfrm>
          <a:prstGeom prst="rect">
            <a:avLst/>
          </a:prstGeom>
          <a:noFill/>
        </p:spPr>
        <p:txBody>
          <a:bodyPr wrap="square" rtlCol="0">
            <a:spAutoFit/>
          </a:bodyPr>
          <a:lstStyle/>
          <a:p>
            <a:pPr algn="ctr"/>
            <a:r>
              <a:rPr lang="en-AU" dirty="0">
                <a:effectLst>
                  <a:outerShdw blurRad="38100" dist="38100" dir="2700000" algn="tl">
                    <a:srgbClr val="000000">
                      <a:alpha val="43137"/>
                    </a:srgbClr>
                  </a:outerShdw>
                </a:effectLst>
              </a:rPr>
              <a:t>Look forward to seeing you all in 2025</a:t>
            </a:r>
          </a:p>
        </p:txBody>
      </p:sp>
    </p:spTree>
    <p:extLst>
      <p:ext uri="{BB962C8B-B14F-4D97-AF65-F5344CB8AC3E}">
        <p14:creationId xmlns:p14="http://schemas.microsoft.com/office/powerpoint/2010/main" val="35258046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LIDO_APP_VERSION" val="1.14.0.5919"/>
  <p:tag name="SLIDO_PRESENTATION_ID" val="99e75132-398e-4204-a8c3-f32fb9c72af6"/>
  <p:tag name="SLIDO_EVENT_UUID" val="09b4864d-c479-461a-b4a7-127739243e4c"/>
  <p:tag name="SLIDO_EVENT_SECTION_UUID" val="7c5aab01-dc58-4daa-9355-aa5668316881"/>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MzM4NjgwNDh9"/>
  <p:tag name="SLIDO_TYPE" val="SlidoJoining"/>
</p:tagLst>
</file>

<file path=ppt/tags/tag3.xml><?xml version="1.0" encoding="utf-8"?>
<p:tagLst xmlns:a="http://schemas.openxmlformats.org/drawingml/2006/main" xmlns:r="http://schemas.openxmlformats.org/officeDocument/2006/relationships" xmlns:p="http://schemas.openxmlformats.org/presentationml/2006/main">
  <p:tag name="SLIDO_ELEMENT" val="reminder"/>
</p:tagLst>
</file>

<file path=ppt/tags/tag4.xml><?xml version="1.0" encoding="utf-8"?>
<p:tagLst xmlns:a="http://schemas.openxmlformats.org/drawingml/2006/main" xmlns:r="http://schemas.openxmlformats.org/officeDocument/2006/relationships" xmlns:p="http://schemas.openxmlformats.org/presentationml/2006/main">
  <p:tag name="SLIDO_ELEMENT" val="dotty"/>
</p:tagLst>
</file>

<file path=ppt/tags/tag5.xml><?xml version="1.0" encoding="utf-8"?>
<p:tagLst xmlns:a="http://schemas.openxmlformats.org/drawingml/2006/main" xmlns:r="http://schemas.openxmlformats.org/officeDocument/2006/relationships" xmlns:p="http://schemas.openxmlformats.org/presentationml/2006/main">
  <p:tag name="SLIDO_ELEMENT" val="logo"/>
</p:tagLst>
</file>

<file path=ppt/tags/tag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7.xml><?xml version="1.0" encoding="utf-8"?>
<p:tagLst xmlns:a="http://schemas.openxmlformats.org/drawingml/2006/main" xmlns:r="http://schemas.openxmlformats.org/officeDocument/2006/relationships" xmlns:p="http://schemas.openxmlformats.org/presentationml/2006/main">
  <p:tag name="SLIDO_ELEMENT" val="title"/>
</p:tagLst>
</file>

<file path=ppt/tags/tag8.xml><?xml version="1.0" encoding="utf-8"?>
<p:tagLst xmlns:a="http://schemas.openxmlformats.org/drawingml/2006/main" xmlns:r="http://schemas.openxmlformats.org/officeDocument/2006/relationships" xmlns:p="http://schemas.openxmlformats.org/presentationml/2006/main">
  <p:tag name="SLIDO_ELEMENT" val="footer"/>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EAB278AFA82D4A97ABAF74DF46C099" ma:contentTypeVersion="18" ma:contentTypeDescription="Create a new document." ma:contentTypeScope="" ma:versionID="7138f30c9f76f33d64bd2c6c365cd27b">
  <xsd:schema xmlns:xsd="http://www.w3.org/2001/XMLSchema" xmlns:xs="http://www.w3.org/2001/XMLSchema" xmlns:p="http://schemas.microsoft.com/office/2006/metadata/properties" xmlns:ns2="614eb5ac-d6cd-4f59-a3aa-744c9766c7ff" xmlns:ns3="767fe1fb-a778-4607-880f-66c4ec81c6ad" targetNamespace="http://schemas.microsoft.com/office/2006/metadata/properties" ma:root="true" ma:fieldsID="e443e81537f9ab56f88242c5704198df" ns2:_="" ns3:_="">
    <xsd:import namespace="614eb5ac-d6cd-4f59-a3aa-744c9766c7ff"/>
    <xsd:import namespace="767fe1fb-a778-4607-880f-66c4ec81c6a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4eb5ac-d6cd-4f59-a3aa-744c9766c7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a12c2ea-3e67-4785-8bf5-4f19be5ece7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67fe1fb-a778-4607-880f-66c4ec81c6a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f4620d9-cf6e-4e80-bb36-7d0e92f1d687}" ma:internalName="TaxCatchAll" ma:showField="CatchAllData" ma:web="767fe1fb-a778-4607-880f-66c4ec81c6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67fe1fb-a778-4607-880f-66c4ec81c6ad" xsi:nil="true"/>
    <lcf76f155ced4ddcb4097134ff3c332f xmlns="614eb5ac-d6cd-4f59-a3aa-744c9766c7f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ED1C83B-6FBE-4E97-9BB4-7896E1209E7E}"/>
</file>

<file path=customXml/itemProps2.xml><?xml version="1.0" encoding="utf-8"?>
<ds:datastoreItem xmlns:ds="http://schemas.openxmlformats.org/officeDocument/2006/customXml" ds:itemID="{35049CED-0FEF-4149-9B9E-A4373F2BA078}"/>
</file>

<file path=customXml/itemProps3.xml><?xml version="1.0" encoding="utf-8"?>
<ds:datastoreItem xmlns:ds="http://schemas.openxmlformats.org/officeDocument/2006/customXml" ds:itemID="{41C02B42-F533-4351-A5E1-4721B22D261A}"/>
</file>

<file path=docProps/app.xml><?xml version="1.0" encoding="utf-8"?>
<Properties xmlns="http://schemas.openxmlformats.org/officeDocument/2006/extended-properties" xmlns:vt="http://schemas.openxmlformats.org/officeDocument/2006/docPropsVTypes">
  <TotalTime>278</TotalTime>
  <Words>484</Words>
  <Application>Microsoft Office PowerPoint</Application>
  <PresentationFormat>Widescreen</PresentationFormat>
  <Paragraphs>57</Paragraphs>
  <Slides>10</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Calibri Light</vt:lpstr>
      <vt:lpstr>Office Theme</vt:lpstr>
      <vt:lpstr>Office Theme</vt:lpstr>
      <vt:lpstr>Multi Resistant Organisms (MROs)  in Residential Aged Care</vt:lpstr>
      <vt:lpstr>PowerPoint Presentation</vt:lpstr>
      <vt:lpstr>PowerPoint Presentation</vt:lpstr>
      <vt:lpstr>Questions and Answers</vt:lpstr>
      <vt:lpstr>Penny Radalj</vt:lpstr>
      <vt:lpstr>Aged Care IPC Resources</vt:lpstr>
      <vt:lpstr>Aged Care Connexion</vt:lpstr>
      <vt:lpstr>ACIPC Aged Care Community of Practice                        -Webinar Series</vt:lpstr>
      <vt:lpstr>Merry Christmas and Happy New Year</vt:lpstr>
      <vt:lpstr>Carrie Spinks Aged Care IPC Consultant carrie.spinks@acipc.org.au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Size 60</dc:title>
  <dc:creator>Carrie Spinks</dc:creator>
  <cp:lastModifiedBy>Carrie Spinks</cp:lastModifiedBy>
  <cp:revision>7</cp:revision>
  <dcterms:created xsi:type="dcterms:W3CDTF">2024-04-11T01:26:16Z</dcterms:created>
  <dcterms:modified xsi:type="dcterms:W3CDTF">2024-12-11T00:35:06Z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0x010100E4EAB278AFA82D4A97ABAF74DF46C099</vt:lpwstr>
  </property>
</Properties>
</file>